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46" r:id="rId2"/>
    <p:sldId id="324" r:id="rId3"/>
    <p:sldId id="408" r:id="rId4"/>
    <p:sldId id="409" r:id="rId5"/>
    <p:sldId id="410" r:id="rId6"/>
    <p:sldId id="411" r:id="rId7"/>
    <p:sldId id="412" r:id="rId8"/>
    <p:sldId id="438" r:id="rId9"/>
    <p:sldId id="439" r:id="rId10"/>
    <p:sldId id="413" r:id="rId11"/>
    <p:sldId id="414" r:id="rId12"/>
    <p:sldId id="427" r:id="rId13"/>
    <p:sldId id="428" r:id="rId14"/>
    <p:sldId id="429" r:id="rId15"/>
    <p:sldId id="430" r:id="rId16"/>
    <p:sldId id="431" r:id="rId17"/>
    <p:sldId id="432" r:id="rId18"/>
    <p:sldId id="435" r:id="rId19"/>
    <p:sldId id="436" r:id="rId20"/>
    <p:sldId id="437" r:id="rId21"/>
    <p:sldId id="537" r:id="rId22"/>
    <p:sldId id="538" r:id="rId23"/>
    <p:sldId id="539" r:id="rId24"/>
    <p:sldId id="540" r:id="rId25"/>
    <p:sldId id="541" r:id="rId26"/>
    <p:sldId id="542" r:id="rId27"/>
    <p:sldId id="543" r:id="rId28"/>
    <p:sldId id="544" r:id="rId29"/>
    <p:sldId id="545" r:id="rId30"/>
    <p:sldId id="492" r:id="rId31"/>
    <p:sldId id="493" r:id="rId32"/>
    <p:sldId id="494" r:id="rId33"/>
    <p:sldId id="496" r:id="rId34"/>
    <p:sldId id="546" r:id="rId35"/>
    <p:sldId id="547" r:id="rId36"/>
    <p:sldId id="548" r:id="rId37"/>
    <p:sldId id="549" r:id="rId38"/>
    <p:sldId id="573" r:id="rId39"/>
    <p:sldId id="574" r:id="rId40"/>
    <p:sldId id="575" r:id="rId41"/>
    <p:sldId id="576" r:id="rId42"/>
    <p:sldId id="501" r:id="rId43"/>
    <p:sldId id="502" r:id="rId44"/>
    <p:sldId id="503" r:id="rId45"/>
    <p:sldId id="550" r:id="rId46"/>
    <p:sldId id="551" r:id="rId47"/>
    <p:sldId id="508" r:id="rId48"/>
    <p:sldId id="509" r:id="rId49"/>
    <p:sldId id="552" r:id="rId50"/>
    <p:sldId id="553" r:id="rId51"/>
    <p:sldId id="554" r:id="rId52"/>
    <p:sldId id="555" r:id="rId53"/>
    <p:sldId id="556" r:id="rId54"/>
    <p:sldId id="519" r:id="rId55"/>
    <p:sldId id="557" r:id="rId56"/>
    <p:sldId id="558" r:id="rId57"/>
    <p:sldId id="559" r:id="rId58"/>
    <p:sldId id="560" r:id="rId59"/>
    <p:sldId id="561" r:id="rId60"/>
    <p:sldId id="562" r:id="rId61"/>
    <p:sldId id="563" r:id="rId62"/>
    <p:sldId id="564" r:id="rId63"/>
    <p:sldId id="565" r:id="rId64"/>
    <p:sldId id="566" r:id="rId65"/>
    <p:sldId id="567" r:id="rId66"/>
    <p:sldId id="568" r:id="rId67"/>
    <p:sldId id="569" r:id="rId68"/>
    <p:sldId id="570" r:id="rId69"/>
    <p:sldId id="571" r:id="rId70"/>
    <p:sldId id="572" r:id="rId71"/>
    <p:sldId id="536" r:id="rId72"/>
  </p:sldIdLst>
  <p:sldSz cx="12192000" cy="6858000"/>
  <p:notesSz cx="6858000" cy="9144000"/>
  <p:embeddedFontLst>
    <p:embeddedFont>
      <p:font typeface="Roboto Condensed" charset="0"/>
      <p:regular r:id="rId75"/>
      <p:bold r:id="rId76"/>
      <p:italic r:id="rId77"/>
      <p:boldItalic r:id="rId78"/>
    </p:embeddedFont>
    <p:embeddedFont>
      <p:font typeface="Wingdings 2" pitchFamily="18" charset="2"/>
      <p:regular r:id="rId79"/>
    </p:embeddedFont>
    <p:embeddedFont>
      <p:font typeface="Wingdings 3" pitchFamily="18" charset="2"/>
      <p:regular r:id="rId80"/>
    </p:embeddedFont>
    <p:embeddedFont>
      <p:font typeface="Calibri" pitchFamily="34" charset="0"/>
      <p:regular r:id="rId81"/>
      <p:bold r:id="rId82"/>
      <p:italic r:id="rId83"/>
      <p:boldItalic r:id="rId84"/>
    </p:embeddedFont>
    <p:embeddedFont>
      <p:font typeface="Arial Rounded MT Bold" pitchFamily="34" charset="0"/>
      <p:regular r:id="rId85"/>
    </p:embeddedFont>
    <p:embeddedFont>
      <p:font typeface="Segoe UI Black" pitchFamily="34" charset="0"/>
      <p:bold r:id="rId86"/>
      <p:boldItalic r:id="rId87"/>
    </p:embeddedFont>
    <p:embeddedFont>
      <p:font typeface="Roboto Condensed Light" charset="0"/>
      <p:regular r:id="rId88"/>
      <p: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nal vyas" initials="kv" lastIdx="1" clrIdx="0">
    <p:extLst>
      <p:ext uri="{19B8F6BF-5375-455C-9EA6-DF929625EA0E}">
        <p15:presenceInfo xmlns="" xmlns:p15="http://schemas.microsoft.com/office/powerpoint/2012/main" userId="bf93b71aea7da0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607D8B"/>
    <a:srgbClr val="301B92"/>
    <a:srgbClr val="673BB7"/>
    <a:srgbClr val="ED524F"/>
    <a:srgbClr val="B71B1C"/>
    <a:srgbClr val="F54337"/>
    <a:srgbClr val="D81A60"/>
    <a:srgbClr val="890E4F"/>
    <a:srgbClr val="EA1E6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86323" autoAdjust="0"/>
  </p:normalViewPr>
  <p:slideViewPr>
    <p:cSldViewPr snapToGrid="0">
      <p:cViewPr>
        <p:scale>
          <a:sx n="75" d="100"/>
          <a:sy n="75" d="100"/>
        </p:scale>
        <p:origin x="-320" y="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4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76" y="36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87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90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AB85114-151F-4DD3-A0B8-3D48A21591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1E6D90B-9A8F-485C-8292-FBB99BB4E9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54983-44D3-45A8-9D86-0B9C45442AB1}" type="datetimeFigureOut">
              <a:rPr lang="en-IN" smtClean="0"/>
              <a:pPr/>
              <a:t>17-07-2024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57CB2A6-6534-401E-8C5F-E86CDFCB3F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94E556C-8D15-4673-BFA2-E8DEF4C2CB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C8025-BFE7-4B0B-BEDD-AFE1C976CB6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38550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251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>
                  <a:alpha val="91000"/>
                </a:srgbClr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0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 descr="output-onlinepngtools.png">
            <a:extLst>
              <a:ext uri="{FF2B5EF4-FFF2-40B4-BE49-F238E27FC236}">
                <a16:creationId xmlns="" xmlns:a16="http://schemas.microsoft.com/office/drawing/2014/main" id="{0B109674-0200-42F1-9F68-5B41F1EE36C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170612" y="1525182"/>
            <a:ext cx="5824348" cy="28659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Krunal D. Vyas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3130704 (DF)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Combinational Digital Circuits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B12B16-F77B-4886-A6D6-D05621C48E94}" type="datetime1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2968536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DF0BBBF-6958-4876-91E4-FA31AF049BA1}" type="datetime3">
              <a:rPr lang="en-US" smtClean="0"/>
              <a:pPr/>
              <a:t>17 July 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067597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25AD48-4F72-419A-9FE8-24C9C2A6CDCA}" type="datetime3">
              <a:rPr lang="en-US" smtClean="0"/>
              <a:pPr/>
              <a:t>17 July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8050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606546" y="6604000"/>
            <a:ext cx="497890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84620" cy="561648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="" xmlns:a16="http://schemas.microsoft.com/office/drawing/2014/main" id="{6C226DAF-A3C6-40FB-8F91-C7F7A713C3D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Krunal D. Vyas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="" xmlns:a16="http://schemas.microsoft.com/office/drawing/2014/main" id="{8C9B6194-7463-456E-B567-D9B9C856AB72}"/>
              </a:ext>
            </a:extLst>
          </p:cNvPr>
          <p:cNvSpPr txBox="1">
            <a:spLocks/>
          </p:cNvSpPr>
          <p:nvPr userDrawn="1"/>
        </p:nvSpPr>
        <p:spPr>
          <a:xfrm>
            <a:off x="3606546" y="6604000"/>
            <a:ext cx="497890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3130704 (DF)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2 – Combinational Digital Circuits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="" xmlns:a16="http://schemas.microsoft.com/office/drawing/2014/main" id="{AC05D353-A70B-4687-8A49-D44BCD80FCA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9C2E92C4-49EF-4D4D-A6B9-E157CCC2FFE0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="" xmlns:a16="http://schemas.microsoft.com/office/drawing/2014/main" id="{E1C651DC-CFA8-4914-92F1-1FF83E900B8B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Krunal D. Vyas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="" xmlns:a16="http://schemas.microsoft.com/office/drawing/2014/main" id="{0D0635C5-7AE7-4A31-84EE-FC14A4BCEA69}"/>
              </a:ext>
            </a:extLst>
          </p:cNvPr>
          <p:cNvSpPr txBox="1">
            <a:spLocks/>
          </p:cNvSpPr>
          <p:nvPr userDrawn="1"/>
        </p:nvSpPr>
        <p:spPr>
          <a:xfrm>
            <a:off x="3606546" y="6604000"/>
            <a:ext cx="497890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3130704 (DF)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Combinational Digital Circuits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="" xmlns:a16="http://schemas.microsoft.com/office/drawing/2014/main" id="{E1B8BC83-3189-4BEF-9B76-E5B3BE752022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4DF0B2CA-0D59-41EF-8432-9E74D5B5179D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="" xmlns:a16="http://schemas.microsoft.com/office/drawing/2014/main" id="{37CC2A7B-BE67-4B8D-A096-51A052E62895}"/>
              </a:ext>
            </a:extLst>
          </p:cNvPr>
          <p:cNvSpPr txBox="1">
            <a:spLocks/>
          </p:cNvSpPr>
          <p:nvPr userDrawn="1"/>
        </p:nvSpPr>
        <p:spPr>
          <a:xfrm>
            <a:off x="3606546" y="6604000"/>
            <a:ext cx="497890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="" xmlns:a16="http://schemas.microsoft.com/office/drawing/2014/main" id="{4DBF1E76-977D-4892-ACFE-BC891B8F7A4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  <p:sldLayoutId id="2147483693" r:id="rId23"/>
    <p:sldLayoutId id="214748369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11" y="2632930"/>
            <a:ext cx="10515600" cy="1754431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Introduction to 8085</a:t>
            </a:r>
            <a:endParaRPr lang="en-US" sz="8000" dirty="0">
              <a:gradFill flip="none" rotWithShape="1">
                <a:gsLst>
                  <a:gs pos="10000">
                    <a:srgbClr val="273238"/>
                  </a:gs>
                  <a:gs pos="100000">
                    <a:srgbClr val="607D8B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	</a:t>
            </a:r>
            <a:r>
              <a:rPr lang="en-US" sz="3600" b="1" dirty="0" smtClean="0"/>
              <a:t>Unit- </a:t>
            </a:r>
            <a:r>
              <a:rPr lang="en-US" sz="3600" b="1" dirty="0"/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5077" y="1266093"/>
            <a:ext cx="93022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Subject Code:01CE0509</a:t>
            </a:r>
          </a:p>
          <a:p>
            <a:pPr algn="ctr"/>
            <a:r>
              <a:rPr lang="en-US" sz="2800" b="1" dirty="0" smtClean="0"/>
              <a:t>Subject Name: Fundamental of Processors </a:t>
            </a:r>
          </a:p>
          <a:p>
            <a:pPr algn="ctr"/>
            <a:r>
              <a:rPr lang="en-US" sz="2800" b="1" dirty="0" err="1" smtClean="0"/>
              <a:t>B.Tech</a:t>
            </a:r>
            <a:r>
              <a:rPr lang="en-US" sz="2800" b="1" dirty="0" smtClean="0"/>
              <a:t>. Year–III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36618" y="184652"/>
            <a:ext cx="829434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cap="small" smtClean="0">
                <a:latin typeface="Times New Roman" pitchFamily="18" charset="0"/>
                <a:cs typeface="Times New Roman" pitchFamily="18" charset="0"/>
              </a:rPr>
              <a:t>Marwadi University</a:t>
            </a:r>
            <a:endParaRPr lang="vi-VN" sz="4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844"/>
            <a:ext cx="3052106" cy="84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610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of Microprocessor</a:t>
            </a:r>
            <a:endParaRPr lang="vi-V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4" y="755091"/>
            <a:ext cx="9932954" cy="480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1674" y="5593586"/>
            <a:ext cx="1106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 Gordon Moore ,Co founder of Intel, recently passed away.</a:t>
            </a:r>
          </a:p>
          <a:p>
            <a:r>
              <a:rPr lang="en-US" b="1" smtClean="0"/>
              <a:t>He is famous for Moore’s Law: “ The number of transistors per integrated circuit would double every 18 months.” </a:t>
            </a:r>
            <a:endParaRPr lang="vi-VN" b="1"/>
          </a:p>
        </p:txBody>
      </p:sp>
    </p:spTree>
    <p:extLst>
      <p:ext uri="{BB962C8B-B14F-4D97-AF65-F5344CB8AC3E}">
        <p14:creationId xmlns="" xmlns:p14="http://schemas.microsoft.com/office/powerpoint/2010/main" val="3228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of Microprocessor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84620" cy="5679023"/>
          </a:xfrm>
        </p:spPr>
        <p:txBody>
          <a:bodyPr/>
          <a:lstStyle/>
          <a:p>
            <a:pPr marL="0" indent="0">
              <a:buNone/>
            </a:pPr>
            <a:r>
              <a:rPr lang="en-GB" b="1" smtClean="0">
                <a:latin typeface="+mj-lt"/>
              </a:rPr>
              <a:t>Types of Microprocessor based on data bits: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mtClean="0">
                <a:latin typeface="+mj-lt"/>
              </a:rPr>
              <a:t>4-Bit </a:t>
            </a:r>
            <a:r>
              <a:rPr lang="en-GB">
                <a:latin typeface="+mj-lt"/>
              </a:rPr>
              <a:t>Microprocessors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>
              <a:latin typeface="+mj-lt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GB">
                <a:latin typeface="+mj-lt"/>
              </a:rPr>
              <a:t>8-Bit Microprocessors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>
              <a:latin typeface="+mj-lt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GB">
                <a:latin typeface="+mj-lt"/>
              </a:rPr>
              <a:t>16-Bit Microprocessors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>
              <a:latin typeface="+mj-lt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GB">
                <a:latin typeface="+mj-lt"/>
              </a:rPr>
              <a:t>32-Bit Microprocessors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>
              <a:latin typeface="+mj-lt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GB">
                <a:latin typeface="+mj-lt"/>
              </a:rPr>
              <a:t>64-Bit Microprocessors</a:t>
            </a:r>
          </a:p>
          <a:p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548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of Microprocessor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94" y="1635617"/>
            <a:ext cx="9760755" cy="366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8794" y="5650468"/>
            <a:ext cx="9384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4 bit to 64 bit(4004 to Core i7)</a:t>
            </a:r>
            <a:endParaRPr lang="en-GB" sz="2800" b="1" dirty="0"/>
          </a:p>
        </p:txBody>
      </p:sp>
    </p:spTree>
    <p:extLst>
      <p:ext uri="{BB962C8B-B14F-4D97-AF65-F5344CB8AC3E}">
        <p14:creationId xmlns="" xmlns:p14="http://schemas.microsoft.com/office/powerpoint/2010/main" val="134812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of Microprocessor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Intel released its first 4-bit microprocessor 4004 in 1971.</a:t>
            </a:r>
          </a:p>
          <a:p>
            <a:r>
              <a:rPr lang="en-US" smtClean="0"/>
              <a:t>4004 quickly replaced by 8-bit Microprocessor the Intel 8008 and later 8008 was updated by 8-bit Microprocessor 8080.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400" y="2104628"/>
            <a:ext cx="3830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GB" sz="2800" b="1" dirty="0">
                <a:latin typeface="Calibri" pitchFamily="34" charset="0"/>
              </a:rPr>
              <a:t>4-Bit </a:t>
            </a:r>
            <a:r>
              <a:rPr lang="en-GB" sz="2800" b="1" dirty="0" smtClean="0">
                <a:latin typeface="Calibri" pitchFamily="34" charset="0"/>
              </a:rPr>
              <a:t>Microprocessors</a:t>
            </a:r>
          </a:p>
          <a:p>
            <a:r>
              <a:rPr lang="en-GB" sz="2800" smtClean="0">
                <a:latin typeface="Calibri" pitchFamily="34" charset="0"/>
              </a:rPr>
              <a:t>	4004</a:t>
            </a:r>
            <a:endParaRPr lang="en-GB" sz="2800" dirty="0"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444024"/>
            <a:ext cx="2942107" cy="198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71" y="3163577"/>
            <a:ext cx="3544766" cy="2581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42805" y="2104628"/>
            <a:ext cx="59489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latin typeface="Calibri" pitchFamily="34" charset="0"/>
              </a:rPr>
              <a:t>8-Bit </a:t>
            </a:r>
            <a:r>
              <a:rPr lang="en-GB" sz="2800" b="1" smtClean="0">
                <a:latin typeface="Calibri" pitchFamily="34" charset="0"/>
              </a:rPr>
              <a:t>Microprocessors</a:t>
            </a:r>
          </a:p>
          <a:p>
            <a:pPr algn="ctr"/>
            <a:r>
              <a:rPr lang="en-GB" sz="2800" b="1" smtClean="0">
                <a:latin typeface="Calibri" pitchFamily="34" charset="0"/>
              </a:rPr>
              <a:t>8008 and 8080</a:t>
            </a:r>
            <a:endParaRPr lang="en-GB" sz="2800" b="1" dirty="0">
              <a:latin typeface="Calibri" pitchFamily="34" charset="0"/>
            </a:endParaRPr>
          </a:p>
          <a:p>
            <a:pPr algn="ctr"/>
            <a:endParaRPr lang="en-GB" dirty="0"/>
          </a:p>
        </p:txBody>
      </p:sp>
      <p:pic>
        <p:nvPicPr>
          <p:cNvPr id="6146" name="Picture 2" descr="Know about Architecture of the Intel 8080 Microproces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892" y="3163578"/>
            <a:ext cx="3935524" cy="2845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645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of Microprocessor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Intel 8085 Microprocessor were developed as improvements over the 8080.</a:t>
            </a:r>
          </a:p>
          <a:p>
            <a:r>
              <a:rPr lang="en-US" smtClean="0"/>
              <a:t>Most micro computers now built with 32 and 64 bit microprocessor. </a:t>
            </a:r>
          </a:p>
          <a:p>
            <a:r>
              <a:rPr lang="en-US" smtClean="0"/>
              <a:t>To Understand basic concepts of microprocessor, it is easier to understand from simple 8-bit processor than from a 64 bit processor.</a:t>
            </a:r>
          </a:p>
          <a:p>
            <a:r>
              <a:rPr lang="en-US" smtClean="0"/>
              <a:t>This fundamental concepts are easily transferable from 8-bit processor to larger processor.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5156" y="3044344"/>
            <a:ext cx="5473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smtClean="0">
                <a:latin typeface="+mj-lt"/>
              </a:rPr>
              <a:t>	8-Bit Microprocessors 8085</a:t>
            </a:r>
            <a:endParaRPr lang="en-GB" sz="2800" b="1" dirty="0">
              <a:latin typeface="+mj-lt"/>
            </a:endParaRPr>
          </a:p>
          <a:p>
            <a:endParaRPr lang="en-GB" sz="2800" b="1" dirty="0">
              <a:latin typeface="+mj-lt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621" y="3906163"/>
            <a:ext cx="3652592" cy="252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060264" y="3044344"/>
            <a:ext cx="44792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smtClean="0">
                <a:latin typeface="+mj-lt"/>
              </a:rPr>
              <a:t>16-Bit Microprocessors 8086</a:t>
            </a:r>
            <a:endParaRPr lang="en-GB" sz="2800" b="1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pic>
        <p:nvPicPr>
          <p:cNvPr id="8194" name="Picture 2" descr="x86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35" y="3659818"/>
            <a:ext cx="4778062" cy="25242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907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of Microprocessor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8000" y="1371603"/>
            <a:ext cx="629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+mj-lt"/>
              </a:rPr>
              <a:t>16-Bit </a:t>
            </a:r>
            <a:r>
              <a:rPr lang="en-GB" sz="2800" b="1" dirty="0">
                <a:latin typeface="+mj-lt"/>
              </a:rPr>
              <a:t>Microprocessors</a:t>
            </a:r>
          </a:p>
          <a:p>
            <a:endParaRPr lang="en-GB" dirty="0">
              <a:latin typeface="+mj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1" y="2438400"/>
            <a:ext cx="375920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514600"/>
            <a:ext cx="5243805" cy="335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00971" y="1066803"/>
            <a:ext cx="54669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 smtClean="0">
              <a:latin typeface="+mj-lt"/>
            </a:endParaRPr>
          </a:p>
          <a:p>
            <a:r>
              <a:rPr lang="en-GB" sz="2800" b="1" dirty="0" smtClean="0">
                <a:latin typeface="+mj-lt"/>
              </a:rPr>
              <a:t>16-Bit </a:t>
            </a:r>
            <a:r>
              <a:rPr lang="en-GB" sz="2800" b="1" dirty="0">
                <a:latin typeface="+mj-lt"/>
              </a:rPr>
              <a:t>Microprocessors</a:t>
            </a:r>
          </a:p>
          <a:p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76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of Microprocessor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1" y="1447800"/>
            <a:ext cx="57299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Calibri" pitchFamily="34" charset="0"/>
              </a:rPr>
              <a:t>32-Bit </a:t>
            </a:r>
            <a:r>
              <a:rPr lang="en-GB" sz="2800" b="1" dirty="0">
                <a:latin typeface="Calibri" pitchFamily="34" charset="0"/>
              </a:rPr>
              <a:t>Microprocessors</a:t>
            </a:r>
          </a:p>
          <a:p>
            <a:endParaRPr lang="en-GB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2667000"/>
            <a:ext cx="5689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97843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of Microprocessor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5" y="1228054"/>
            <a:ext cx="1077277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444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8-bit 8085 Microprocessor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8000" y="4876801"/>
            <a:ext cx="10769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+mj-lt"/>
                <a:cs typeface="Calibri" pitchFamily="34" charset="0"/>
              </a:rPr>
              <a:t>8085 developed in </a:t>
            </a:r>
            <a:r>
              <a:rPr lang="en-US" sz="2800" b="1" dirty="0" smtClean="0">
                <a:solidFill>
                  <a:schemeClr val="accent3"/>
                </a:solidFill>
                <a:latin typeface="+mj-lt"/>
                <a:cs typeface="Calibri" pitchFamily="34" charset="0"/>
              </a:rPr>
              <a:t>1976</a:t>
            </a:r>
            <a:r>
              <a:rPr lang="en-US" sz="2800" dirty="0" smtClean="0">
                <a:latin typeface="+mj-lt"/>
                <a:cs typeface="Calibri" pitchFamily="34" charset="0"/>
              </a:rPr>
              <a:t>, which </a:t>
            </a:r>
            <a:r>
              <a:rPr lang="en-US" sz="2800" smtClean="0">
                <a:latin typeface="+mj-lt"/>
                <a:cs typeface="Calibri" pitchFamily="34" charset="0"/>
              </a:rPr>
              <a:t>has </a:t>
            </a:r>
            <a:r>
              <a:rPr lang="en-US" sz="2800" b="1" smtClean="0">
                <a:solidFill>
                  <a:schemeClr val="accent3"/>
                </a:solidFill>
                <a:latin typeface="+mj-lt"/>
                <a:cs typeface="Calibri" pitchFamily="34" charset="0"/>
              </a:rPr>
              <a:t>8 bit </a:t>
            </a:r>
            <a:r>
              <a:rPr lang="en-US" sz="2800" b="1" dirty="0" smtClean="0">
                <a:solidFill>
                  <a:schemeClr val="accent3"/>
                </a:solidFill>
                <a:latin typeface="+mj-lt"/>
                <a:cs typeface="Calibri" pitchFamily="34" charset="0"/>
              </a:rPr>
              <a:t>data bus  </a:t>
            </a:r>
            <a:r>
              <a:rPr lang="en-US" sz="2800" smtClean="0">
                <a:latin typeface="+mj-lt"/>
                <a:cs typeface="Calibri" pitchFamily="34" charset="0"/>
              </a:rPr>
              <a:t>and  </a:t>
            </a:r>
          </a:p>
          <a:p>
            <a:pPr algn="just"/>
            <a:r>
              <a:rPr lang="en-US" sz="2800" b="1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16 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bit address bus. </a:t>
            </a:r>
          </a:p>
          <a:p>
            <a:pPr algn="just"/>
            <a:r>
              <a:rPr lang="en-US" sz="2800" dirty="0" smtClean="0">
                <a:latin typeface="+mj-lt"/>
                <a:cs typeface="Calibri" pitchFamily="34" charset="0"/>
              </a:rPr>
              <a:t>.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295400"/>
            <a:ext cx="10668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8131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8-bit 8085 Microprocessor</a:t>
            </a:r>
            <a:endParaRPr lang="vi-VN"/>
          </a:p>
        </p:txBody>
      </p:sp>
      <p:pic>
        <p:nvPicPr>
          <p:cNvPr id="7" name="Picture 4" descr="8086cp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1295400"/>
            <a:ext cx="10769600" cy="415766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727201" y="5638800"/>
            <a:ext cx="5396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Fig1: </a:t>
            </a:r>
            <a:r>
              <a:rPr lang="en-US" sz="2800" b="1" dirty="0" smtClean="0"/>
              <a:t>8085 </a:t>
            </a:r>
            <a:r>
              <a:rPr lang="en-US" sz="2800" b="1" dirty="0"/>
              <a:t>CPU Chip in DIP Package</a:t>
            </a:r>
          </a:p>
        </p:txBody>
      </p:sp>
    </p:spTree>
    <p:extLst>
      <p:ext uri="{BB962C8B-B14F-4D97-AF65-F5344CB8AC3E}">
        <p14:creationId xmlns="" xmlns:p14="http://schemas.microsoft.com/office/powerpoint/2010/main" val="191074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24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669714"/>
            <a:ext cx="9841156" cy="634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Objective of Course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Course Outcomes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Teaching and Examination </a:t>
            </a:r>
            <a:r>
              <a:rPr lang="en-US" sz="2400" smtClean="0"/>
              <a:t>Scheme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smtClean="0"/>
              <a:t>Syllabus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smtClean="0"/>
              <a:t>Microprocessor Introduction and Definition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Microcomputer and single chip </a:t>
            </a:r>
            <a:r>
              <a:rPr lang="en-US" sz="2400" smtClean="0"/>
              <a:t>microcomputer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smtClean="0"/>
              <a:t>Microprocessor History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smtClean="0"/>
              <a:t>Microprocessor </a:t>
            </a:r>
            <a:r>
              <a:rPr lang="en-US" sz="2400" dirty="0" smtClean="0"/>
              <a:t>Architecture,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Pin Functions,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Demultiplexing</a:t>
            </a:r>
            <a:r>
              <a:rPr lang="en-US" sz="2400" dirty="0" smtClean="0"/>
              <a:t> of Buses,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Memory and I/O operation,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Generation of Control Signals,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Basic concepts of Instruction Cycle, Machine Cycles, T-States in 8085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37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8-bit 8085 Microprocessor 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>
                <a:latin typeface="+mj-lt"/>
              </a:rPr>
              <a:t>Features of 8085 microprocessor (8-bit)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>
                <a:latin typeface="+mj-lt"/>
              </a:rPr>
              <a:t>Single + 5V Supply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>
                <a:latin typeface="+mj-lt"/>
              </a:rPr>
              <a:t>40-pin DIP package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>
                <a:latin typeface="+mj-lt"/>
              </a:rPr>
              <a:t>It operates at 3.2 MHZ single phase clock with maximum clock frequency 6.144 MHz.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>
                <a:latin typeface="+mj-lt"/>
              </a:rPr>
              <a:t>8-bit data bus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>
                <a:latin typeface="+mj-lt"/>
              </a:rPr>
              <a:t>16-bit address bus which can address up to 64KB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>
                <a:latin typeface="+mj-lt"/>
              </a:rPr>
              <a:t>It provide ACC, One flag register, 6 general purpose registers and two special purpose registers (SP,PC).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>
                <a:latin typeface="+mj-lt"/>
              </a:rPr>
              <a:t>It provides 74 instructions with 5 different addressing modes.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>
              <a:latin typeface="+mj-lt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>
              <a:latin typeface="+mj-lt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>
              <a:latin typeface="+mj-lt"/>
            </a:endParaRPr>
          </a:p>
          <a:p>
            <a:endParaRPr lang="en-US">
              <a:latin typeface="+mj-lt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348" y="4517264"/>
            <a:ext cx="4465437" cy="1728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406930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8085 Microprocessor Architecture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4" y="840593"/>
            <a:ext cx="10943575" cy="547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9980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Architecture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>
                <a:latin typeface="+mj-lt"/>
              </a:rPr>
              <a:t>It consists of 6 essential blocks.</a:t>
            </a:r>
          </a:p>
          <a:p>
            <a:pPr marL="457200" indent="-457200">
              <a:buAutoNum type="arabicParenBoth"/>
            </a:pPr>
            <a:r>
              <a:rPr lang="en-GB" sz="2800" dirty="0">
                <a:latin typeface="+mj-lt"/>
              </a:rPr>
              <a:t>Arithmetic Logic Unit Section</a:t>
            </a:r>
          </a:p>
          <a:p>
            <a:pPr marL="457200" indent="-457200">
              <a:buAutoNum type="arabicParenBoth"/>
            </a:pPr>
            <a:r>
              <a:rPr lang="en-US" sz="2800" dirty="0">
                <a:latin typeface="+mj-lt"/>
              </a:rPr>
              <a:t>Register Array</a:t>
            </a:r>
            <a:endParaRPr lang="en-GB" sz="2800" dirty="0">
              <a:latin typeface="+mj-lt"/>
            </a:endParaRPr>
          </a:p>
          <a:p>
            <a:pPr marL="457200" indent="-457200">
              <a:buAutoNum type="arabicParenBoth"/>
            </a:pPr>
            <a:r>
              <a:rPr lang="en-GB" sz="2800" dirty="0">
                <a:latin typeface="+mj-lt"/>
              </a:rPr>
              <a:t>The Timing And Control </a:t>
            </a:r>
            <a:r>
              <a:rPr lang="en-GB" sz="2800" dirty="0" smtClean="0">
                <a:latin typeface="+mj-lt"/>
              </a:rPr>
              <a:t>Unit</a:t>
            </a:r>
          </a:p>
          <a:p>
            <a:pPr marL="457200" indent="-457200">
              <a:buAutoNum type="arabicParenBoth"/>
            </a:pPr>
            <a:r>
              <a:rPr lang="en-GB" sz="2800" dirty="0" smtClean="0">
                <a:latin typeface="+mj-lt"/>
              </a:rPr>
              <a:t>Instruction </a:t>
            </a:r>
            <a:r>
              <a:rPr lang="en-GB" sz="2800" dirty="0">
                <a:latin typeface="+mj-lt"/>
              </a:rPr>
              <a:t>Register and </a:t>
            </a:r>
            <a:r>
              <a:rPr lang="en-GB" sz="2800" dirty="0" smtClean="0">
                <a:latin typeface="+mj-lt"/>
              </a:rPr>
              <a:t>Decoder</a:t>
            </a:r>
          </a:p>
          <a:p>
            <a:pPr marL="457200" indent="-457200">
              <a:buAutoNum type="arabicParenBoth"/>
            </a:pPr>
            <a:r>
              <a:rPr lang="en-GB" sz="2800" dirty="0" smtClean="0">
                <a:latin typeface="+mj-lt"/>
              </a:rPr>
              <a:t>The </a:t>
            </a:r>
            <a:r>
              <a:rPr lang="en-GB" sz="2800" dirty="0">
                <a:latin typeface="+mj-lt"/>
              </a:rPr>
              <a:t>Interrupt Control </a:t>
            </a:r>
            <a:r>
              <a:rPr lang="en-GB" sz="2800" dirty="0" smtClean="0">
                <a:latin typeface="+mj-lt"/>
              </a:rPr>
              <a:t>Section</a:t>
            </a:r>
          </a:p>
          <a:p>
            <a:pPr marL="457200" indent="-457200">
              <a:buAutoNum type="arabicParenBoth"/>
            </a:pPr>
            <a:r>
              <a:rPr lang="en-GB" sz="2800" dirty="0" smtClean="0">
                <a:latin typeface="+mj-lt"/>
              </a:rPr>
              <a:t>Serial </a:t>
            </a:r>
            <a:r>
              <a:rPr lang="en-GB" sz="2800" dirty="0">
                <a:latin typeface="+mj-lt"/>
              </a:rPr>
              <a:t>I/O Section</a:t>
            </a:r>
          </a:p>
          <a:p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095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Architecture</a:t>
            </a:r>
            <a:endParaRPr lang="vi-VN"/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1) </a:t>
            </a:r>
            <a:r>
              <a:rPr lang="en-GB" b="1" dirty="0">
                <a:latin typeface="+mj-lt"/>
              </a:rPr>
              <a:t>Arithmetic Logic Unit Section </a:t>
            </a:r>
            <a:r>
              <a:rPr lang="en-GB" dirty="0">
                <a:latin typeface="+mj-lt"/>
              </a:rPr>
              <a:t>:This section consists </a:t>
            </a:r>
            <a:r>
              <a:rPr lang="en-GB" dirty="0" smtClean="0">
                <a:latin typeface="+mj-lt"/>
              </a:rPr>
              <a:t>of</a:t>
            </a:r>
          </a:p>
          <a:p>
            <a:r>
              <a:rPr lang="en-GB" dirty="0" smtClean="0">
                <a:latin typeface="+mj-lt"/>
              </a:rPr>
              <a:t>Accumulator(A</a:t>
            </a:r>
            <a:r>
              <a:rPr lang="en-GB" dirty="0">
                <a:latin typeface="+mj-lt"/>
              </a:rPr>
              <a:t>)</a:t>
            </a:r>
          </a:p>
          <a:p>
            <a:r>
              <a:rPr lang="en-GB" dirty="0" smtClean="0">
                <a:latin typeface="+mj-lt"/>
              </a:rPr>
              <a:t>Temporarily </a:t>
            </a:r>
            <a:r>
              <a:rPr lang="en-GB" dirty="0">
                <a:latin typeface="+mj-lt"/>
              </a:rPr>
              <a:t>Register (TR)</a:t>
            </a:r>
          </a:p>
          <a:p>
            <a:r>
              <a:rPr lang="en-GB" dirty="0" smtClean="0">
                <a:latin typeface="+mj-lt"/>
              </a:rPr>
              <a:t>An </a:t>
            </a:r>
            <a:r>
              <a:rPr lang="en-GB" dirty="0">
                <a:latin typeface="+mj-lt"/>
              </a:rPr>
              <a:t>Arithmetic Logic Unit (ALU)</a:t>
            </a:r>
          </a:p>
          <a:p>
            <a:r>
              <a:rPr lang="en-GB" dirty="0" smtClean="0">
                <a:latin typeface="+mj-lt"/>
              </a:rPr>
              <a:t>Flag </a:t>
            </a:r>
            <a:r>
              <a:rPr lang="en-GB" dirty="0">
                <a:latin typeface="+mj-lt"/>
              </a:rPr>
              <a:t>Register (FR</a:t>
            </a:r>
            <a:r>
              <a:rPr lang="en-GB" dirty="0" smtClean="0">
                <a:latin typeface="+mj-lt"/>
              </a:rPr>
              <a:t>) </a:t>
            </a:r>
            <a:endParaRPr lang="en-GB" dirty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r>
              <a:rPr lang="en-GB" b="1" dirty="0" smtClean="0">
                <a:latin typeface="+mj-lt"/>
              </a:rPr>
              <a:t>Accumulator(A</a:t>
            </a:r>
            <a:r>
              <a:rPr lang="en-GB" b="1" dirty="0">
                <a:latin typeface="+mj-lt"/>
              </a:rPr>
              <a:t>):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It </a:t>
            </a:r>
            <a:r>
              <a:rPr lang="en-US" dirty="0" smtClean="0">
                <a:latin typeface="+mj-lt"/>
              </a:rPr>
              <a:t>is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8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bit </a:t>
            </a:r>
            <a:r>
              <a:rPr lang="en-US" dirty="0">
                <a:latin typeface="+mj-lt"/>
              </a:rPr>
              <a:t>register and </a:t>
            </a:r>
            <a:r>
              <a:rPr lang="en-US" b="1" dirty="0">
                <a:solidFill>
                  <a:srgbClr val="002060"/>
                </a:solidFill>
                <a:latin typeface="+mj-lt"/>
              </a:rPr>
              <a:t>part of ALU</a:t>
            </a:r>
            <a:r>
              <a:rPr lang="en-US" dirty="0">
                <a:latin typeface="+mj-lt"/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It is identified by symbol</a:t>
            </a:r>
            <a:r>
              <a:rPr lang="en-US" b="1" dirty="0">
                <a:solidFill>
                  <a:srgbClr val="002060"/>
                </a:solidFill>
                <a:latin typeface="+mj-lt"/>
              </a:rPr>
              <a:t> A.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In 8085 operation </a:t>
            </a:r>
            <a:r>
              <a:rPr lang="en-US" b="1" dirty="0" smtClean="0">
                <a:solidFill>
                  <a:schemeClr val="accent2"/>
                </a:solidFill>
                <a:latin typeface="+mj-lt"/>
              </a:rPr>
              <a:t>once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data must be in Accumulator.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The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result of an operation is stored</a:t>
            </a:r>
            <a:r>
              <a:rPr lang="en-US" dirty="0">
                <a:latin typeface="+mj-lt"/>
              </a:rPr>
              <a:t>(accumulated) in </a:t>
            </a:r>
            <a:r>
              <a:rPr lang="en-US" dirty="0" smtClean="0">
                <a:latin typeface="+mj-lt"/>
              </a:rPr>
              <a:t>the </a:t>
            </a:r>
            <a:r>
              <a:rPr lang="en-US" dirty="0">
                <a:latin typeface="+mj-lt"/>
              </a:rPr>
              <a:t>Accumulator.</a:t>
            </a:r>
            <a:endParaRPr lang="en-GB" dirty="0">
              <a:latin typeface="+mj-lt"/>
            </a:endParaRPr>
          </a:p>
          <a:p>
            <a:endParaRPr lang="en-GB" dirty="0">
              <a:latin typeface="Calibri" pitchFamily="34" charset="0"/>
            </a:endParaRPr>
          </a:p>
          <a:p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510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Architecture</a:t>
            </a:r>
            <a:endParaRPr lang="vi-VN"/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>
            <a:normAutofit/>
          </a:bodyPr>
          <a:lstStyle/>
          <a:p>
            <a:r>
              <a:rPr lang="en-GB" b="1" dirty="0" smtClean="0">
                <a:latin typeface="+mj-lt"/>
              </a:rPr>
              <a:t>Temporarily </a:t>
            </a:r>
            <a:r>
              <a:rPr lang="en-GB" b="1" dirty="0">
                <a:latin typeface="+mj-lt"/>
              </a:rPr>
              <a:t>Register </a:t>
            </a:r>
            <a:r>
              <a:rPr lang="en-GB" b="1" dirty="0">
                <a:solidFill>
                  <a:schemeClr val="accent2"/>
                </a:solidFill>
                <a:latin typeface="+mj-lt"/>
              </a:rPr>
              <a:t>(TR): </a:t>
            </a:r>
          </a:p>
          <a:p>
            <a:pPr lvl="1">
              <a:buFont typeface="Arial" pitchFamily="34" charset="0"/>
              <a:buChar char="•"/>
            </a:pPr>
            <a:r>
              <a:rPr lang="en-GB" sz="2400" dirty="0" smtClean="0">
                <a:latin typeface="+mj-lt"/>
              </a:rPr>
              <a:t>This </a:t>
            </a:r>
            <a:r>
              <a:rPr lang="en-GB" sz="2400" dirty="0">
                <a:latin typeface="+mj-lt"/>
              </a:rPr>
              <a:t>is an </a:t>
            </a:r>
            <a:r>
              <a:rPr lang="en-GB" sz="2400" b="1" dirty="0">
                <a:solidFill>
                  <a:schemeClr val="accent2"/>
                </a:solidFill>
                <a:latin typeface="+mj-lt"/>
              </a:rPr>
              <a:t>8 bit register </a:t>
            </a:r>
            <a:r>
              <a:rPr lang="en-GB" sz="2400" b="1" dirty="0">
                <a:solidFill>
                  <a:srgbClr val="00B050"/>
                </a:solidFill>
                <a:latin typeface="+mj-lt"/>
              </a:rPr>
              <a:t>not</a:t>
            </a:r>
            <a:r>
              <a:rPr lang="en-GB" sz="2400" dirty="0">
                <a:latin typeface="+mj-lt"/>
              </a:rPr>
              <a:t> </a:t>
            </a:r>
            <a:r>
              <a:rPr lang="en-GB" sz="2400" b="1" dirty="0">
                <a:solidFill>
                  <a:schemeClr val="accent2"/>
                </a:solidFill>
                <a:latin typeface="+mj-lt"/>
              </a:rPr>
              <a:t>accessible</a:t>
            </a:r>
            <a:r>
              <a:rPr lang="en-GB" sz="2400" dirty="0">
                <a:latin typeface="+mj-lt"/>
              </a:rPr>
              <a:t> to the user. </a:t>
            </a:r>
            <a:r>
              <a:rPr lang="en-GB" sz="2400" dirty="0" smtClean="0">
                <a:latin typeface="+mj-lt"/>
              </a:rPr>
              <a:t>It is </a:t>
            </a:r>
            <a:r>
              <a:rPr lang="en-GB" sz="2400" dirty="0">
                <a:latin typeface="+mj-lt"/>
              </a:rPr>
              <a:t>used by the </a:t>
            </a:r>
            <a:r>
              <a:rPr lang="en-GB" sz="2400" b="1" dirty="0">
                <a:solidFill>
                  <a:srgbClr val="002060"/>
                </a:solidFill>
                <a:latin typeface="+mj-lt"/>
              </a:rPr>
              <a:t>µp</a:t>
            </a:r>
            <a:r>
              <a:rPr lang="en-GB" sz="2400" dirty="0">
                <a:solidFill>
                  <a:srgbClr val="002060"/>
                </a:solidFill>
                <a:latin typeface="+mj-lt"/>
              </a:rPr>
              <a:t> for </a:t>
            </a:r>
            <a:r>
              <a:rPr lang="en-GB" sz="2400" b="1" dirty="0">
                <a:solidFill>
                  <a:srgbClr val="002060"/>
                </a:solidFill>
                <a:latin typeface="+mj-lt"/>
              </a:rPr>
              <a:t>internal </a:t>
            </a:r>
            <a:r>
              <a:rPr lang="en-GB" sz="2400" dirty="0">
                <a:latin typeface="+mj-lt"/>
              </a:rPr>
              <a:t>operations. </a:t>
            </a:r>
          </a:p>
          <a:p>
            <a:endParaRPr lang="en-GB" sz="2000" dirty="0">
              <a:latin typeface="+mj-lt"/>
            </a:endParaRPr>
          </a:p>
          <a:p>
            <a:r>
              <a:rPr lang="en-GB" b="1" dirty="0" smtClean="0">
                <a:latin typeface="+mj-lt"/>
              </a:rPr>
              <a:t>Arithmetic </a:t>
            </a:r>
            <a:r>
              <a:rPr lang="en-GB" b="1" dirty="0">
                <a:latin typeface="+mj-lt"/>
              </a:rPr>
              <a:t>Logic Unit (ALU):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Perform </a:t>
            </a:r>
            <a:r>
              <a:rPr lang="en-US" sz="2400" dirty="0">
                <a:latin typeface="+mj-lt"/>
              </a:rPr>
              <a:t>arithmetical and logical operation. </a:t>
            </a:r>
            <a:endParaRPr lang="en-US" sz="2400" dirty="0" smtClean="0">
              <a:latin typeface="+mj-lt"/>
            </a:endParaRPr>
          </a:p>
          <a:p>
            <a:pPr marL="457200" lvl="1" indent="0">
              <a:buNone/>
            </a:pPr>
            <a:r>
              <a:rPr lang="en-US" sz="2400" dirty="0" smtClean="0">
                <a:latin typeface="+mj-lt"/>
              </a:rPr>
              <a:t>  </a:t>
            </a:r>
            <a:endParaRPr lang="en-GB" sz="2400" dirty="0">
              <a:latin typeface="+mj-lt"/>
            </a:endParaRPr>
          </a:p>
          <a:p>
            <a:r>
              <a:rPr lang="en-GB" b="1" dirty="0" smtClean="0">
                <a:latin typeface="+mj-lt"/>
              </a:rPr>
              <a:t>Flag </a:t>
            </a:r>
            <a:r>
              <a:rPr lang="en-GB" b="1" dirty="0">
                <a:latin typeface="+mj-lt"/>
              </a:rPr>
              <a:t>Register (FR):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The ALU includes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five flip-flops</a:t>
            </a:r>
            <a:r>
              <a:rPr lang="en-US" dirty="0">
                <a:latin typeface="+mj-lt"/>
              </a:rPr>
              <a:t>, which are </a:t>
            </a:r>
            <a:r>
              <a:rPr lang="en-US" b="1" dirty="0">
                <a:latin typeface="+mj-lt"/>
              </a:rPr>
              <a:t>set or reset </a:t>
            </a:r>
            <a:r>
              <a:rPr lang="en-US" dirty="0">
                <a:latin typeface="+mj-lt"/>
              </a:rPr>
              <a:t>after an operation according to </a:t>
            </a:r>
            <a:r>
              <a:rPr lang="en-US" b="1" dirty="0">
                <a:latin typeface="+mj-lt"/>
              </a:rPr>
              <a:t>data conditions </a:t>
            </a:r>
            <a:r>
              <a:rPr lang="en-US" dirty="0">
                <a:latin typeface="+mj-lt"/>
              </a:rPr>
              <a:t>of the result in the accumulator and other registers.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They are called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Sign (S),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Zero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(Z),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Auxiliary Carry (AC), Parity (P),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Carry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(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CY) and flags</a:t>
            </a:r>
            <a:r>
              <a:rPr lang="en-US" dirty="0">
                <a:latin typeface="+mj-lt"/>
              </a:rPr>
              <a:t>.</a:t>
            </a:r>
          </a:p>
          <a:p>
            <a:endParaRPr lang="en-GB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7926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Architecture</a:t>
            </a:r>
            <a:endParaRPr lang="vi-VN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57" y="764416"/>
            <a:ext cx="10056735" cy="5795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18385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Architecture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2) Register </a:t>
            </a:r>
            <a:r>
              <a:rPr lang="en-US" b="1" dirty="0" smtClean="0">
                <a:latin typeface="+mj-lt"/>
              </a:rPr>
              <a:t>Array</a:t>
            </a:r>
            <a:endParaRPr lang="en-US" dirty="0">
              <a:latin typeface="+mj-lt"/>
            </a:endParaRPr>
          </a:p>
          <a:p>
            <a:pPr marL="457200" indent="-457200">
              <a:buAutoNum type="arabicParenR"/>
            </a:pPr>
            <a:r>
              <a:rPr lang="en-US" b="1" dirty="0">
                <a:solidFill>
                  <a:srgbClr val="00B050"/>
                </a:solidFill>
                <a:latin typeface="+mj-lt"/>
              </a:rPr>
              <a:t>6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general purpose 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8-bit</a:t>
            </a:r>
            <a:r>
              <a:rPr lang="en-US" dirty="0">
                <a:latin typeface="+mj-lt"/>
              </a:rPr>
              <a:t> registers (B, C, D, E, H ,L),</a:t>
            </a:r>
          </a:p>
          <a:p>
            <a:pPr marL="457200" indent="-457200">
              <a:buAutoNum type="arabicParenR"/>
            </a:pPr>
            <a:r>
              <a:rPr lang="en-US" dirty="0">
                <a:latin typeface="+mj-lt"/>
              </a:rPr>
              <a:t>2 temporary registers of 8 bit (W and Z) </a:t>
            </a:r>
          </a:p>
          <a:p>
            <a:pPr marL="457200" indent="-457200">
              <a:buAutoNum type="arabicParenR"/>
            </a:pPr>
            <a:r>
              <a:rPr lang="en-US" dirty="0">
                <a:latin typeface="+mj-lt"/>
              </a:rPr>
              <a:t>Two 16-bit registers: 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The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P</a:t>
            </a:r>
            <a:r>
              <a:rPr lang="en-US" sz="2400" dirty="0">
                <a:latin typeface="+mj-lt"/>
              </a:rPr>
              <a:t>rogram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C</a:t>
            </a:r>
            <a:r>
              <a:rPr lang="en-US" sz="2400" dirty="0">
                <a:latin typeface="+mj-lt"/>
              </a:rPr>
              <a:t>ounter (PC),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The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S</a:t>
            </a:r>
            <a:r>
              <a:rPr lang="en-US" sz="2400" dirty="0">
                <a:latin typeface="+mj-lt"/>
              </a:rPr>
              <a:t>tack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P</a:t>
            </a:r>
            <a:r>
              <a:rPr lang="en-US" sz="2400" dirty="0">
                <a:latin typeface="+mj-lt"/>
              </a:rPr>
              <a:t>ointer (SP)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Address buffer and address/data bus buffer 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The 8085 has six general-purpose registers to store 8-bit data; </a:t>
            </a:r>
          </a:p>
          <a:p>
            <a:pPr lvl="1"/>
            <a:r>
              <a:rPr lang="en-US" sz="2400" dirty="0">
                <a:latin typeface="+mj-lt"/>
              </a:rPr>
              <a:t>          </a:t>
            </a:r>
            <a:r>
              <a:rPr lang="en-US" sz="2400" b="1" dirty="0">
                <a:latin typeface="+mj-lt"/>
              </a:rPr>
              <a:t>B, C, D, E, H, and 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They can be combined as register pairs -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BC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, DE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and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HL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- to perform some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16-bit operations. </a:t>
            </a:r>
            <a:endParaRPr lang="en-US" dirty="0">
              <a:latin typeface="+mj-lt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The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programmer can use </a:t>
            </a:r>
            <a:r>
              <a:rPr lang="en-US" dirty="0">
                <a:latin typeface="+mj-lt"/>
              </a:rPr>
              <a:t>these registers to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store or copy </a:t>
            </a:r>
            <a:r>
              <a:rPr lang="en-US" dirty="0">
                <a:latin typeface="+mj-lt"/>
              </a:rPr>
              <a:t>data into the registers by using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data copy instructions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.</a:t>
            </a:r>
            <a:endParaRPr lang="en-US" dirty="0">
              <a:latin typeface="+mj-lt"/>
            </a:endParaRPr>
          </a:p>
          <a:p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Architecture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2) Register </a:t>
            </a:r>
            <a:r>
              <a:rPr lang="en-US" b="1" dirty="0" smtClean="0">
                <a:latin typeface="+mj-lt"/>
              </a:rPr>
              <a:t>Array</a:t>
            </a:r>
            <a:endParaRPr lang="en-US" dirty="0" smtClean="0">
              <a:latin typeface="+mj-lt"/>
            </a:endParaRPr>
          </a:p>
          <a:p>
            <a:pPr marL="457200" lvl="0" indent="-457200">
              <a:buClr>
                <a:srgbClr val="B84742"/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</a:rPr>
              <a:t>W and Z </a:t>
            </a:r>
            <a:r>
              <a:rPr lang="en-US" dirty="0" smtClean="0">
                <a:solidFill>
                  <a:srgbClr val="212121"/>
                </a:solidFill>
              </a:rPr>
              <a:t>: Used only for </a:t>
            </a:r>
            <a:r>
              <a:rPr lang="en-US" b="1" dirty="0" smtClean="0">
                <a:solidFill>
                  <a:srgbClr val="FF0000"/>
                </a:solidFill>
              </a:rPr>
              <a:t>internal operation </a:t>
            </a:r>
            <a:r>
              <a:rPr lang="en-US" dirty="0" smtClean="0">
                <a:solidFill>
                  <a:srgbClr val="212121"/>
                </a:solidFill>
              </a:rPr>
              <a:t>purpose . </a:t>
            </a:r>
            <a:r>
              <a:rPr lang="en-US" b="1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212121"/>
                </a:solidFill>
              </a:rPr>
              <a:t> available for </a:t>
            </a:r>
            <a:r>
              <a:rPr lang="en-US" b="1" dirty="0" smtClean="0">
                <a:solidFill>
                  <a:srgbClr val="0070C0"/>
                </a:solidFill>
              </a:rPr>
              <a:t>user to program it.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	</a:t>
            </a:r>
            <a:r>
              <a:rPr lang="en-US" dirty="0" smtClean="0">
                <a:latin typeface="+mj-lt"/>
              </a:rPr>
              <a:t>These </a:t>
            </a:r>
            <a:r>
              <a:rPr lang="en-US" dirty="0">
                <a:latin typeface="+mj-lt"/>
              </a:rPr>
              <a:t>are two 16-bit registers used to 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hold memory addresses.</a:t>
            </a:r>
            <a:endParaRPr lang="en-US" sz="2000" dirty="0">
              <a:solidFill>
                <a:schemeClr val="accent4"/>
              </a:solidFill>
              <a:latin typeface="+mj-lt"/>
            </a:endParaRP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1) PC(Program Counter): Sequencing the execution of the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program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The function of the PC is to point(</a:t>
            </a:r>
            <a:r>
              <a:rPr lang="en-US" sz="2400" b="1" dirty="0">
                <a:latin typeface="+mj-lt"/>
              </a:rPr>
              <a:t>hold</a:t>
            </a:r>
            <a:r>
              <a:rPr lang="en-US" sz="2400" dirty="0">
                <a:latin typeface="+mj-lt"/>
              </a:rPr>
              <a:t>) to the memory address from which the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next byte is to be fetched.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When a byte (machine code) is being fetched, the </a:t>
            </a:r>
            <a:r>
              <a:rPr lang="en-US" sz="2400" b="1" dirty="0">
                <a:solidFill>
                  <a:srgbClr val="00B050"/>
                </a:solidFill>
                <a:latin typeface="+mj-lt"/>
              </a:rPr>
              <a:t>program counter is incremented by one to point </a:t>
            </a:r>
            <a:r>
              <a:rPr lang="en-US" sz="2400" dirty="0">
                <a:latin typeface="+mj-lt"/>
              </a:rPr>
              <a:t>to the next memory location</a:t>
            </a:r>
            <a:r>
              <a:rPr lang="en-US" sz="2400" dirty="0" smtClean="0">
                <a:latin typeface="+mj-lt"/>
              </a:rPr>
              <a:t>.</a:t>
            </a:r>
          </a:p>
          <a:p>
            <a:r>
              <a:rPr lang="en-US" b="1" dirty="0">
                <a:solidFill>
                  <a:schemeClr val="accent3"/>
                </a:solidFill>
                <a:latin typeface="+mj-lt"/>
              </a:rPr>
              <a:t>2) SP: Stack Pointer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It points to a memory location in R/W memory, called the </a:t>
            </a:r>
            <a:r>
              <a:rPr lang="en-US" sz="2400" b="1" dirty="0">
                <a:latin typeface="+mj-lt"/>
              </a:rPr>
              <a:t>stack</a:t>
            </a:r>
            <a:r>
              <a:rPr lang="en-US" sz="2400" dirty="0" smtClean="0">
                <a:latin typeface="+mj-lt"/>
              </a:rPr>
              <a:t>.</a:t>
            </a:r>
            <a:endParaRPr lang="en-US" sz="2400" dirty="0">
              <a:latin typeface="+mj-lt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The beginning of the stack is defined by loading a </a:t>
            </a:r>
            <a:r>
              <a:rPr lang="en-US" sz="2400" b="1" dirty="0">
                <a:solidFill>
                  <a:srgbClr val="00B0F0"/>
                </a:solidFill>
                <a:latin typeface="+mj-lt"/>
              </a:rPr>
              <a:t>16-bit address </a:t>
            </a:r>
            <a:r>
              <a:rPr lang="en-US" sz="2400" dirty="0">
                <a:latin typeface="+mj-lt"/>
              </a:rPr>
              <a:t>in the stack pointer. </a:t>
            </a:r>
          </a:p>
          <a:p>
            <a:pPr marL="0" indent="0">
              <a:buNone/>
            </a:pPr>
            <a:endParaRPr lang="en-US" b="1" dirty="0" smtClean="0">
              <a:solidFill>
                <a:srgbClr val="7030A0"/>
              </a:solidFill>
              <a:latin typeface="Calibri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+mj-lt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dirty="0">
              <a:latin typeface="Calibri" pitchFamily="34" charset="0"/>
            </a:endParaRPr>
          </a:p>
          <a:p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441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Architecture</a:t>
            </a:r>
            <a:endParaRPr lang="vi-VN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smtClean="0">
                    <a:latin typeface="+mj-lt"/>
                  </a:rPr>
                  <a:t>2) </a:t>
                </a:r>
                <a:r>
                  <a:rPr lang="en-US" b="1">
                    <a:latin typeface="+mj-lt"/>
                  </a:rPr>
                  <a:t>Register </a:t>
                </a:r>
                <a:r>
                  <a:rPr lang="en-US" b="1" smtClean="0">
                    <a:latin typeface="+mj-lt"/>
                  </a:rPr>
                  <a:t>Array</a:t>
                </a:r>
                <a:endParaRPr lang="en-US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smtClean="0">
                    <a:latin typeface="+mj-lt"/>
                  </a:rPr>
                  <a:t>Address </a:t>
                </a:r>
                <a:r>
                  <a:rPr lang="en-US" b="1">
                    <a:latin typeface="+mj-lt"/>
                  </a:rPr>
                  <a:t>buffer and Data/Address bus buffer</a:t>
                </a:r>
                <a:r>
                  <a:rPr lang="en-US" sz="1800" b="1">
                    <a:latin typeface="+mj-lt"/>
                  </a:rPr>
                  <a:t>:</a:t>
                </a:r>
                <a:r>
                  <a:rPr lang="en-US" sz="2000" b="1">
                    <a:latin typeface="+mj-lt"/>
                  </a:rPr>
                  <a:t/>
                </a:r>
              </a:p>
              <a:p>
                <a:pPr marL="342900" indent="-342900"/>
                <a:r>
                  <a:rPr lang="en-US" smtClean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The </a:t>
                </a:r>
                <a:r>
                  <a:rPr lang="en-US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content of </a:t>
                </a:r>
                <a:r>
                  <a:rPr lang="en-US" b="1">
                    <a:solidFill>
                      <a:srgbClr val="00B050"/>
                    </a:solidFill>
                    <a:latin typeface="+mj-lt"/>
                  </a:rPr>
                  <a:t>PC </a:t>
                </a:r>
                <a:r>
                  <a:rPr lang="en-US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and </a:t>
                </a:r>
                <a:r>
                  <a:rPr lang="en-US" b="1">
                    <a:solidFill>
                      <a:srgbClr val="00B050"/>
                    </a:solidFill>
                    <a:latin typeface="+mj-lt"/>
                  </a:rPr>
                  <a:t>SP</a:t>
                </a:r>
                <a:r>
                  <a:rPr lang="en-US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is loaded to </a:t>
                </a:r>
                <a:r>
                  <a:rPr lang="en-US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these </a:t>
                </a:r>
                <a:r>
                  <a:rPr lang="en-US" smtClean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register.</a:t>
                </a:r>
              </a:p>
              <a:p>
                <a:pPr marL="342900" indent="-342900"/>
                <a:r>
                  <a:rPr lang="en-US" b="1" smtClean="0">
                    <a:solidFill>
                      <a:srgbClr val="00B050"/>
                    </a:solidFill>
                    <a:latin typeface="+mj-lt"/>
                  </a:rPr>
                  <a:t>Output </a:t>
                </a:r>
                <a:r>
                  <a:rPr lang="en-US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of these register is </a:t>
                </a:r>
                <a:r>
                  <a:rPr lang="en-US" b="1">
                    <a:solidFill>
                      <a:srgbClr val="00B050"/>
                    </a:solidFill>
                    <a:latin typeface="+mj-lt"/>
                  </a:rPr>
                  <a:t>connected external  </a:t>
                </a:r>
                <a:r>
                  <a:rPr lang="en-US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address and data bus where memory and I/O are </a:t>
                </a:r>
                <a:r>
                  <a:rPr lang="en-US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connected</a:t>
                </a:r>
                <a:r>
                  <a:rPr lang="en-US" smtClean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.</a:t>
                </a:r>
              </a:p>
              <a:p>
                <a:pPr marL="342900" indent="-342900"/>
                <a:endParaRPr lang="en-US">
                  <a:solidFill>
                    <a:schemeClr val="accent3">
                      <a:lumMod val="50000"/>
                    </a:schemeClr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GB" b="1">
                    <a:latin typeface="+mj-lt"/>
                  </a:rPr>
                  <a:t>(3)The Timing And Control Unit</a:t>
                </a:r>
                <a:r>
                  <a:rPr lang="en-GB">
                    <a:latin typeface="+mj-lt"/>
                  </a:rPr>
                  <a:t>: </a:t>
                </a:r>
                <a:endParaRPr lang="en-GB" smtClean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GB" smtClean="0">
                    <a:latin typeface="+mj-lt"/>
                  </a:rPr>
                  <a:t>This </a:t>
                </a:r>
                <a:r>
                  <a:rPr lang="en-GB">
                    <a:latin typeface="+mj-lt"/>
                  </a:rPr>
                  <a:t>unit </a:t>
                </a:r>
                <a:r>
                  <a:rPr lang="en-GB" b="1">
                    <a:solidFill>
                      <a:srgbClr val="FF0000"/>
                    </a:solidFill>
                    <a:latin typeface="+mj-lt"/>
                  </a:rPr>
                  <a:t>synchronizes</a:t>
                </a:r>
                <a:r>
                  <a:rPr lang="en-GB">
                    <a:latin typeface="+mj-lt"/>
                  </a:rPr>
                  <a:t> all the µP operations with the </a:t>
                </a:r>
                <a:r>
                  <a:rPr lang="en-GB" b="1">
                    <a:solidFill>
                      <a:srgbClr val="00B050"/>
                    </a:solidFill>
                    <a:latin typeface="+mj-lt"/>
                  </a:rPr>
                  <a:t>clock and generates </a:t>
                </a:r>
                <a:r>
                  <a:rPr lang="en-GB">
                    <a:latin typeface="+mj-lt"/>
                  </a:rPr>
                  <a:t>the control signals necessary for </a:t>
                </a:r>
                <a:r>
                  <a:rPr lang="en-GB" b="1">
                    <a:solidFill>
                      <a:srgbClr val="7030A0"/>
                    </a:solidFill>
                    <a:latin typeface="+mj-lt"/>
                  </a:rPr>
                  <a:t>communication</a:t>
                </a:r>
                <a:r>
                  <a:rPr lang="en-GB">
                    <a:latin typeface="+mj-lt"/>
                  </a:rPr>
                  <a:t> between the µP and </a:t>
                </a:r>
                <a:r>
                  <a:rPr lang="en-GB">
                    <a:latin typeface="+mj-lt"/>
                  </a:rPr>
                  <a:t>peripherals</a:t>
                </a:r>
                <a:r>
                  <a:rPr lang="en-GB" smtClean="0">
                    <a:latin typeface="+mj-lt"/>
                  </a:rPr>
                  <a:t>.</a:t>
                </a:r>
                <a:endParaRPr lang="en-GB">
                  <a:latin typeface="+mj-lt"/>
                </a:endParaRPr>
              </a:p>
              <a:p>
                <a:r>
                  <a:rPr lang="en-GB">
                    <a:latin typeface="+mj-lt"/>
                  </a:rPr>
                  <a:t>Signals are: </a:t>
                </a:r>
              </a:p>
              <a:p>
                <a:r>
                  <a:rPr lang="en-US">
                    <a:latin typeface="+mj-lt"/>
                  </a:rPr>
                  <a:t>X1, X2, Clock out,</a:t>
                </a:r>
                <a:r>
                  <a:rPr lang="en-US" b="1">
                    <a:latin typeface="+mj-lt"/>
                  </a:rPr>
                  <a:t>  ALE,S0,S1,IO/M’,HOLD,HLDA,RESET IN and RESET </a:t>
                </a:r>
                <a:r>
                  <a:rPr lang="en-US" b="1">
                    <a:latin typeface="+mj-lt"/>
                  </a:rPr>
                  <a:t>OUT </a:t>
                </a:r>
                <a:r>
                  <a:rPr lang="en-US" smtClean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/>
                          </a:rPr>
                          <m:t>𝑹𝑫</m:t>
                        </m:r>
                      </m:e>
                    </m:acc>
                  </m:oMath>
                </a14:m>
                <a:r>
                  <a:rPr lang="en-US" b="1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/>
                          </a:rPr>
                          <m:t>𝑾𝑹</m:t>
                        </m:r>
                      </m:e>
                    </m:acc>
                  </m:oMath>
                </a14:m>
                <a:r>
                  <a:rPr lang="en-US" b="1"/>
                  <a:t/>
                </a:r>
                <a:endParaRPr lang="en-US" b="1">
                  <a:latin typeface="+mj-lt"/>
                </a:endParaRP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b="1">
                  <a:solidFill>
                    <a:srgbClr val="7030A0"/>
                  </a:solidFill>
                  <a:latin typeface="Calibri" pitchFamily="34" charset="0"/>
                </a:endParaRPr>
              </a:p>
              <a:p>
                <a:pPr marL="457200" lvl="1" indent="0">
                  <a:buNone/>
                </a:pPr>
                <a:endParaRPr lang="en-US" sz="2400">
                  <a:latin typeface="+mj-lt"/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US" sz="2800">
                  <a:latin typeface="Calibri" pitchFamily="34" charset="0"/>
                </a:endParaRPr>
              </a:p>
              <a:p>
                <a:endParaRPr lang="vi-VN" sz="200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4" t="-1412" r="-76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41982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Architecture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+mj-lt"/>
              </a:rPr>
              <a:t>(4) Instruction Register and Decoder: </a:t>
            </a:r>
            <a:endParaRPr lang="en-GB" b="1" dirty="0" smtClean="0">
              <a:latin typeface="+mj-lt"/>
            </a:endParaRPr>
          </a:p>
          <a:p>
            <a:r>
              <a:rPr lang="en-GB" dirty="0" smtClean="0">
                <a:latin typeface="+mj-lt"/>
              </a:rPr>
              <a:t>When </a:t>
            </a:r>
            <a:r>
              <a:rPr lang="en-GB" dirty="0">
                <a:latin typeface="+mj-lt"/>
              </a:rPr>
              <a:t>instruction is </a:t>
            </a:r>
            <a:r>
              <a:rPr lang="en-GB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fetched</a:t>
            </a:r>
            <a:r>
              <a:rPr lang="en-GB" dirty="0">
                <a:latin typeface="+mj-lt"/>
              </a:rPr>
              <a:t> from memory ,</a:t>
            </a:r>
            <a:r>
              <a:rPr lang="en-GB" b="1" dirty="0">
                <a:latin typeface="+mj-lt"/>
              </a:rPr>
              <a:t>it is loaded in the IR</a:t>
            </a:r>
            <a:r>
              <a:rPr lang="en-GB" dirty="0">
                <a:latin typeface="+mj-lt"/>
              </a:rPr>
              <a:t>. </a:t>
            </a:r>
            <a:endParaRPr lang="en-GB" dirty="0" smtClean="0">
              <a:latin typeface="+mj-lt"/>
            </a:endParaRPr>
          </a:p>
          <a:p>
            <a:r>
              <a:rPr lang="en-GB" dirty="0" smtClean="0">
                <a:latin typeface="+mj-lt"/>
              </a:rPr>
              <a:t>The </a:t>
            </a:r>
            <a:r>
              <a:rPr lang="en-GB" dirty="0">
                <a:latin typeface="+mj-lt"/>
              </a:rPr>
              <a:t>decoder </a:t>
            </a:r>
            <a:r>
              <a:rPr lang="en-GB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decodes</a:t>
            </a:r>
            <a:r>
              <a:rPr lang="en-GB" dirty="0">
                <a:latin typeface="+mj-lt"/>
              </a:rPr>
              <a:t> the instruction and establishes the sequence of events to follow. </a:t>
            </a:r>
          </a:p>
          <a:p>
            <a:r>
              <a:rPr lang="en-GB" b="1" dirty="0" smtClean="0">
                <a:solidFill>
                  <a:srgbClr val="00B050"/>
                </a:solidFill>
                <a:latin typeface="+mj-lt"/>
              </a:rPr>
              <a:t>The </a:t>
            </a:r>
            <a:r>
              <a:rPr lang="en-GB" b="1" dirty="0">
                <a:solidFill>
                  <a:srgbClr val="00B050"/>
                </a:solidFill>
                <a:latin typeface="+mj-lt"/>
              </a:rPr>
              <a:t>IR is not </a:t>
            </a:r>
            <a:r>
              <a:rPr lang="en-GB" b="1" dirty="0" smtClean="0">
                <a:solidFill>
                  <a:srgbClr val="00B050"/>
                </a:solidFill>
                <a:latin typeface="+mj-lt"/>
              </a:rPr>
              <a:t>programmable.</a:t>
            </a:r>
          </a:p>
          <a:p>
            <a:endParaRPr lang="en-GB" b="1" dirty="0" smtClean="0">
              <a:solidFill>
                <a:srgbClr val="00B050"/>
              </a:solidFill>
              <a:latin typeface="+mj-lt"/>
            </a:endParaRPr>
          </a:p>
          <a:p>
            <a:pPr marL="0" indent="0">
              <a:buNone/>
            </a:pPr>
            <a:r>
              <a:rPr lang="en-GB" b="1" dirty="0" smtClean="0">
                <a:latin typeface="+mj-lt"/>
              </a:rPr>
              <a:t>(5) The </a:t>
            </a:r>
            <a:r>
              <a:rPr lang="en-GB" b="1" dirty="0">
                <a:latin typeface="+mj-lt"/>
              </a:rPr>
              <a:t>Interrupt Control </a:t>
            </a:r>
            <a:r>
              <a:rPr lang="en-GB" b="1" dirty="0" smtClean="0">
                <a:latin typeface="+mj-lt"/>
              </a:rPr>
              <a:t>Section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GB" b="1" dirty="0">
                <a:solidFill>
                  <a:srgbClr val="002060"/>
                </a:solidFill>
                <a:latin typeface="+mj-lt"/>
              </a:rPr>
              <a:t>It handles interrupt of </a:t>
            </a:r>
            <a:r>
              <a:rPr lang="en-GB" b="1" dirty="0" smtClean="0">
                <a:solidFill>
                  <a:srgbClr val="002060"/>
                </a:solidFill>
                <a:latin typeface="+mj-lt"/>
              </a:rPr>
              <a:t>8085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2060"/>
                </a:solidFill>
                <a:latin typeface="+mj-lt"/>
              </a:rPr>
              <a:t>5 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interrupt inputs </a:t>
            </a:r>
            <a:r>
              <a:rPr lang="en-GB" dirty="0" smtClean="0">
                <a:solidFill>
                  <a:srgbClr val="002060"/>
                </a:solidFill>
                <a:latin typeface="+mj-lt"/>
              </a:rPr>
              <a:t>.</a:t>
            </a:r>
          </a:p>
          <a:p>
            <a:pPr marL="457200" indent="-457200">
              <a:buAutoNum type="arabicParenR"/>
            </a:pPr>
            <a:r>
              <a:rPr lang="en-GB" dirty="0" smtClean="0">
                <a:solidFill>
                  <a:srgbClr val="002060"/>
                </a:solidFill>
                <a:latin typeface="+mj-lt"/>
              </a:rPr>
              <a:t>TRAP 	2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) </a:t>
            </a:r>
            <a:r>
              <a:rPr lang="en-GB" b="1" dirty="0">
                <a:solidFill>
                  <a:srgbClr val="00B050"/>
                </a:solidFill>
                <a:latin typeface="+mj-lt"/>
              </a:rPr>
              <a:t>RST7.5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            </a:t>
            </a:r>
            <a:r>
              <a:rPr lang="en-GB" b="1" dirty="0">
                <a:solidFill>
                  <a:schemeClr val="tx2"/>
                </a:solidFill>
                <a:latin typeface="+mj-lt"/>
              </a:rPr>
              <a:t>3) </a:t>
            </a:r>
            <a:r>
              <a:rPr lang="en-GB" b="1" dirty="0">
                <a:solidFill>
                  <a:srgbClr val="00B050"/>
                </a:solidFill>
                <a:latin typeface="+mj-lt"/>
              </a:rPr>
              <a:t>RST6.5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                4) </a:t>
            </a:r>
            <a:r>
              <a:rPr lang="en-GB" b="1" dirty="0" smtClean="0">
                <a:solidFill>
                  <a:srgbClr val="00B050"/>
                </a:solidFill>
                <a:latin typeface="+mj-lt"/>
              </a:rPr>
              <a:t>RST5.5	</a:t>
            </a:r>
            <a:r>
              <a:rPr lang="en-GB" dirty="0" smtClean="0">
                <a:solidFill>
                  <a:srgbClr val="002060"/>
                </a:solidFill>
                <a:latin typeface="+mj-lt"/>
              </a:rPr>
              <a:t>5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) INTR 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2060"/>
                </a:solidFill>
                <a:latin typeface="+mj-lt"/>
              </a:rPr>
              <a:t>	INTA 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(</a:t>
            </a:r>
            <a:r>
              <a:rPr lang="en-GB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en-GB" dirty="0" err="1">
                <a:solidFill>
                  <a:srgbClr val="002060"/>
                </a:solidFill>
                <a:latin typeface="+mj-lt"/>
              </a:rPr>
              <a:t>errupt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GB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A</a:t>
            </a:r>
            <a:r>
              <a:rPr lang="en-GB" dirty="0" smtClean="0">
                <a:solidFill>
                  <a:srgbClr val="002060"/>
                </a:solidFill>
                <a:latin typeface="+mj-lt"/>
              </a:rPr>
              <a:t>cknowledgement)</a:t>
            </a:r>
          </a:p>
          <a:p>
            <a:pPr marL="0" indent="0">
              <a:buNone/>
            </a:pPr>
            <a:r>
              <a:rPr lang="en-GB" b="1" dirty="0" smtClean="0">
                <a:latin typeface="+mj-lt"/>
              </a:rPr>
              <a:t>(6) Serial I/O Section</a:t>
            </a:r>
          </a:p>
          <a:p>
            <a:pPr marL="517525" lvl="1" indent="0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Two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Lines- </a:t>
            </a:r>
            <a:r>
              <a:rPr lang="en-US" sz="2400" b="1" dirty="0">
                <a:solidFill>
                  <a:srgbClr val="00B050"/>
                </a:solidFill>
                <a:latin typeface="+mj-lt"/>
              </a:rPr>
              <a:t>SOD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 and </a:t>
            </a:r>
            <a:r>
              <a:rPr lang="en-US" sz="2400" b="1" dirty="0">
                <a:solidFill>
                  <a:srgbClr val="00B050"/>
                </a:solidFill>
                <a:latin typeface="+mj-lt"/>
              </a:rPr>
              <a:t>SID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 – used for serial communication</a:t>
            </a:r>
          </a:p>
          <a:p>
            <a:endParaRPr lang="en-GB" dirty="0" smtClean="0">
              <a:latin typeface="Calibri" pitchFamily="34" charset="0"/>
            </a:endParaRPr>
          </a:p>
          <a:p>
            <a:endParaRPr lang="vi-VN" sz="2000" i="1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344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44FBB8-10C6-445B-9ED6-E60A2115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smtClean="0"/>
              <a:t>Objective of Course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latin typeface="+mj-lt"/>
                <a:cs typeface="Times New Roman" pitchFamily="18" charset="0"/>
              </a:rPr>
              <a:t>Students can learn the necessary knowledge and skills to work with microprocessors. </a:t>
            </a:r>
          </a:p>
          <a:p>
            <a:r>
              <a:rPr lang="en-US" sz="3600" dirty="0" smtClean="0">
                <a:latin typeface="+mj-lt"/>
                <a:cs typeface="Times New Roman" pitchFamily="18" charset="0"/>
              </a:rPr>
              <a:t>They can also gain an understanding of the practical applications of microprocessors in various fields.</a:t>
            </a:r>
            <a:endParaRPr lang="en-US" sz="36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110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hlink"/>
                </a:solidFill>
              </a:rPr>
              <a:t>8085  PIN DIAGRAM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887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0"/>
            <a:ext cx="3454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0"/>
            <a:ext cx="3860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762001"/>
            <a:ext cx="4318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1219201"/>
            <a:ext cx="39624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" y="1752600"/>
            <a:ext cx="4254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" y="3429000"/>
            <a:ext cx="43815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3810000"/>
            <a:ext cx="4267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9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352800" y="64008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90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721600" y="4114800"/>
            <a:ext cx="4165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91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823200" y="37338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92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721600" y="2438401"/>
            <a:ext cx="609600" cy="38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93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636002" y="2438400"/>
            <a:ext cx="3555999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94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823200" y="3485907"/>
            <a:ext cx="711200" cy="314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95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823200" y="2819401"/>
            <a:ext cx="812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96" name="Picture 16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924800" y="2089958"/>
            <a:ext cx="812800" cy="31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97" name="Picture 17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8636000" y="2133600"/>
            <a:ext cx="35560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98" name="Picture 18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721600" y="1905000"/>
            <a:ext cx="1219200" cy="20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99" name="Picture 19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620000" y="1503100"/>
            <a:ext cx="4368800" cy="28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100" name="Picture 20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7683501" y="1143000"/>
            <a:ext cx="45085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101" name="Picture 21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7721600" y="533400"/>
            <a:ext cx="375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102" name="Picture 22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7721600" y="0"/>
            <a:ext cx="3657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2267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4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2100"/>
            <a:ext cx="10972800" cy="13843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hlink"/>
                </a:solidFill>
              </a:rPr>
              <a:t>8085  PIN DIAGRAM</a:t>
            </a:r>
          </a:p>
        </p:txBody>
      </p:sp>
      <p:pic>
        <p:nvPicPr>
          <p:cNvPr id="8195" name="Picture 4" descr="H:\pin 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1" y="1371600"/>
            <a:ext cx="5084233" cy="531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219200"/>
            <a:ext cx="6096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3656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3200" y="457200"/>
            <a:ext cx="6807199" cy="914399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481329"/>
            <a:ext cx="11277600" cy="4525963"/>
          </a:xfrm>
        </p:spPr>
        <p:txBody>
          <a:bodyPr/>
          <a:lstStyle/>
          <a:p>
            <a:pPr eaLnBrk="1" hangingPunct="1"/>
            <a:endParaRPr lang="en-US" sz="5400" dirty="0" smtClean="0">
              <a:solidFill>
                <a:srgbClr val="FFFF00"/>
              </a:solidFill>
            </a:endParaRPr>
          </a:p>
          <a:p>
            <a:pPr eaLnBrk="1" hangingPunct="1"/>
            <a:endParaRPr lang="en-US" sz="54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r>
              <a:rPr lang="en-US" sz="5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endParaRPr lang="en-US" sz="54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24"/>
          <p:cNvSpPr txBox="1">
            <a:spLocks/>
          </p:cNvSpPr>
          <p:nvPr/>
        </p:nvSpPr>
        <p:spPr>
          <a:xfrm>
            <a:off x="-92365" y="457199"/>
            <a:ext cx="6705600" cy="838201"/>
          </a:xfrm>
          <a:prstGeom prst="rect">
            <a:avLst/>
          </a:prstGeo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IN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256" y="5986464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70C0"/>
                </a:solidFill>
                <a:latin typeface="+mj-lt"/>
              </a:rPr>
              <a:t>8085 </a:t>
            </a:r>
            <a:r>
              <a:rPr lang="en-GB" sz="2800" b="1" dirty="0" smtClean="0">
                <a:solidFill>
                  <a:srgbClr val="0070C0"/>
                </a:solidFill>
                <a:latin typeface="+mj-lt"/>
              </a:rPr>
              <a:t>Signals</a:t>
            </a:r>
            <a:endParaRPr lang="en-GB" sz="2800" dirty="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65"/>
            <a:ext cx="12192000" cy="598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19998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</a:t>
            </a:r>
            <a:r>
              <a:rPr lang="en-US" smtClean="0"/>
              <a:t>Pin Functions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>
              <a:latin typeface="+mj-lt"/>
            </a:endParaRPr>
          </a:p>
          <a:p>
            <a:r>
              <a:rPr lang="en-GB" dirty="0">
                <a:latin typeface="+mj-lt"/>
              </a:rPr>
              <a:t>8085 is a </a:t>
            </a:r>
            <a:r>
              <a:rPr lang="en-GB" b="1" dirty="0">
                <a:solidFill>
                  <a:srgbClr val="00B050"/>
                </a:solidFill>
                <a:latin typeface="+mj-lt"/>
              </a:rPr>
              <a:t>40 pin IC</a:t>
            </a:r>
            <a:r>
              <a:rPr lang="en-GB" dirty="0">
                <a:latin typeface="+mj-lt"/>
              </a:rPr>
              <a:t>, The signals from the pins can be grouped as follows</a:t>
            </a:r>
          </a:p>
          <a:p>
            <a:pPr marL="566928" indent="-457200">
              <a:buClrTx/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+mj-lt"/>
              </a:rPr>
              <a:t>Power supply and clock frequency signals(4)</a:t>
            </a:r>
          </a:p>
          <a:p>
            <a:pPr marL="566928" indent="-457200">
              <a:buClrTx/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B0F0"/>
                </a:solidFill>
                <a:latin typeface="+mj-lt"/>
              </a:rPr>
              <a:t>Address bus(8+8)</a:t>
            </a:r>
          </a:p>
          <a:p>
            <a:pPr marL="566928" indent="-457200">
              <a:buClrTx/>
              <a:buSzPct val="100000"/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Data bus(8)</a:t>
            </a:r>
          </a:p>
          <a:p>
            <a:pPr marL="566928" indent="-457200">
              <a:buClrTx/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+mj-lt"/>
              </a:rPr>
              <a:t>Control and status signals(6)</a:t>
            </a:r>
          </a:p>
          <a:p>
            <a:pPr marL="566928" indent="-457200">
              <a:buClrTx/>
              <a:buSzPct val="100000"/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Interrupts and Externally initiated signals(12)</a:t>
            </a:r>
          </a:p>
          <a:p>
            <a:pPr marL="566928" indent="-457200">
              <a:buClrTx/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latin typeface="+mj-lt"/>
              </a:rPr>
              <a:t>Serial I/O (2)</a:t>
            </a:r>
          </a:p>
          <a:p>
            <a:endParaRPr lang="en-GB" dirty="0" smtClean="0">
              <a:latin typeface="+mj-lt"/>
            </a:endParaRPr>
          </a:p>
          <a:p>
            <a:endParaRPr lang="vi-VN" sz="2000" i="1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110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Pin Functions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6928" indent="-457200">
              <a:buSzPct val="100000"/>
              <a:buFont typeface="+mj-lt"/>
              <a:buAutoNum type="arabicPeriod"/>
            </a:pPr>
            <a:r>
              <a:rPr lang="en-US" b="1" dirty="0" smtClean="0">
                <a:solidFill>
                  <a:schemeClr val="tx2"/>
                </a:solidFill>
                <a:latin typeface="+mj-lt"/>
                <a:cs typeface="Calibri" pitchFamily="34" charset="0"/>
              </a:rPr>
              <a:t>Power </a:t>
            </a:r>
            <a:r>
              <a:rPr lang="en-US" b="1" dirty="0">
                <a:solidFill>
                  <a:schemeClr val="tx2"/>
                </a:solidFill>
                <a:latin typeface="+mj-lt"/>
                <a:cs typeface="Calibri" pitchFamily="34" charset="0"/>
              </a:rPr>
              <a:t>supply and </a:t>
            </a:r>
            <a:r>
              <a:rPr lang="en-US" b="1" dirty="0" smtClean="0">
                <a:solidFill>
                  <a:schemeClr val="tx2"/>
                </a:solidFill>
                <a:latin typeface="+mj-lt"/>
                <a:cs typeface="Calibri" pitchFamily="34" charset="0"/>
              </a:rPr>
              <a:t>clock </a:t>
            </a:r>
            <a:r>
              <a:rPr lang="en-US" b="1" dirty="0">
                <a:solidFill>
                  <a:schemeClr val="tx2"/>
                </a:solidFill>
                <a:latin typeface="+mj-lt"/>
                <a:cs typeface="Calibri" pitchFamily="34" charset="0"/>
              </a:rPr>
              <a:t>frequency </a:t>
            </a:r>
            <a:r>
              <a:rPr lang="en-US" b="1" dirty="0" smtClean="0">
                <a:solidFill>
                  <a:schemeClr val="tx2"/>
                </a:solidFill>
                <a:latin typeface="+mj-lt"/>
                <a:cs typeface="Calibri" pitchFamily="34" charset="0"/>
              </a:rPr>
              <a:t>signals</a:t>
            </a:r>
            <a:endParaRPr lang="en-US" b="1" dirty="0">
              <a:solidFill>
                <a:schemeClr val="tx2"/>
              </a:solidFill>
              <a:latin typeface="+mj-lt"/>
              <a:cs typeface="Calibri" pitchFamily="34" charset="0"/>
            </a:endParaRPr>
          </a:p>
          <a:p>
            <a:pPr marL="285750" indent="-285750">
              <a:buSzPct val="150000"/>
              <a:buFont typeface="Arial" pitchFamily="34" charset="0"/>
              <a:buChar char="•"/>
            </a:pPr>
            <a:r>
              <a:rPr lang="en-GB" b="1" dirty="0" err="1">
                <a:latin typeface="+mj-lt"/>
              </a:rPr>
              <a:t>Vcc</a:t>
            </a:r>
            <a:r>
              <a:rPr lang="en-GB" b="1" dirty="0" smtClean="0">
                <a:latin typeface="+mj-lt"/>
              </a:rPr>
              <a:t>:</a:t>
            </a:r>
            <a:r>
              <a:rPr lang="en-GB" dirty="0" smtClean="0">
                <a:latin typeface="+mj-lt"/>
              </a:rPr>
              <a:t>	+ </a:t>
            </a:r>
            <a:r>
              <a:rPr lang="en-GB" dirty="0">
                <a:latin typeface="+mj-lt"/>
              </a:rPr>
              <a:t>5 volt power supply – Input pin</a:t>
            </a:r>
            <a:endParaRPr lang="en-GB" b="1" dirty="0">
              <a:latin typeface="+mj-lt"/>
            </a:endParaRPr>
          </a:p>
          <a:p>
            <a:pPr marL="285750" indent="-285750">
              <a:buSzPct val="150000"/>
              <a:buFont typeface="Arial" pitchFamily="34" charset="0"/>
              <a:buChar char="•"/>
            </a:pPr>
            <a:r>
              <a:rPr lang="en-GB" b="1" dirty="0" err="1" smtClean="0">
                <a:latin typeface="+mj-lt"/>
              </a:rPr>
              <a:t>Vss</a:t>
            </a:r>
            <a:r>
              <a:rPr lang="en-GB" b="1" dirty="0" smtClean="0">
                <a:latin typeface="+mj-lt"/>
              </a:rPr>
              <a:t>:</a:t>
            </a:r>
            <a:r>
              <a:rPr lang="en-GB" dirty="0" smtClean="0">
                <a:latin typeface="+mj-lt"/>
              </a:rPr>
              <a:t>	Ground </a:t>
            </a:r>
            <a:endParaRPr lang="en-GB" dirty="0">
              <a:latin typeface="+mj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en-GB" b="1" dirty="0">
                <a:latin typeface="+mj-lt"/>
              </a:rPr>
              <a:t>X1,X2 </a:t>
            </a:r>
            <a:endParaRPr lang="en-GB" dirty="0">
              <a:latin typeface="+mj-lt"/>
            </a:endParaRPr>
          </a:p>
          <a:p>
            <a:pPr marL="342900" indent="-342900">
              <a:buSzPct val="100000"/>
              <a:buFont typeface="Wingdings" pitchFamily="2" charset="2"/>
              <a:buChar char="Ø"/>
            </a:pPr>
            <a:r>
              <a:rPr lang="en-GB" dirty="0">
                <a:latin typeface="+mj-lt"/>
              </a:rPr>
              <a:t>Crystal or </a:t>
            </a:r>
            <a:r>
              <a:rPr lang="en-GB" b="1" dirty="0">
                <a:latin typeface="+mj-lt"/>
              </a:rPr>
              <a:t>R/C</a:t>
            </a:r>
            <a:r>
              <a:rPr lang="en-GB" dirty="0">
                <a:latin typeface="+mj-lt"/>
              </a:rPr>
              <a:t> network or </a:t>
            </a:r>
            <a:r>
              <a:rPr lang="en-GB" b="1" dirty="0">
                <a:solidFill>
                  <a:srgbClr val="C00000"/>
                </a:solidFill>
                <a:latin typeface="+mj-lt"/>
              </a:rPr>
              <a:t>LC </a:t>
            </a:r>
            <a:r>
              <a:rPr lang="en-GB" dirty="0">
                <a:latin typeface="+mj-lt"/>
              </a:rPr>
              <a:t>network connections to set the frequency of internal clock generator. </a:t>
            </a:r>
          </a:p>
          <a:p>
            <a:pPr marL="342900" indent="-342900">
              <a:buSzPct val="100000"/>
              <a:buFont typeface="Wingdings" pitchFamily="2" charset="2"/>
              <a:buChar char="Ø"/>
            </a:pPr>
            <a:r>
              <a:rPr lang="en-GB" dirty="0">
                <a:latin typeface="+mj-lt"/>
              </a:rPr>
              <a:t>The frequency is internally </a:t>
            </a:r>
            <a:r>
              <a:rPr lang="en-GB" b="1" dirty="0">
                <a:solidFill>
                  <a:srgbClr val="C00000"/>
                </a:solidFill>
                <a:latin typeface="+mj-lt"/>
              </a:rPr>
              <a:t>divided by two. </a:t>
            </a:r>
          </a:p>
          <a:p>
            <a:pPr marL="342900" indent="-342900">
              <a:buSzPct val="100000"/>
              <a:buFont typeface="Wingdings" pitchFamily="2" charset="2"/>
              <a:buChar char="Ø"/>
            </a:pPr>
            <a:r>
              <a:rPr lang="en-GB" dirty="0">
                <a:latin typeface="+mj-lt"/>
              </a:rPr>
              <a:t>Since the basic operating timing frequency </a:t>
            </a:r>
            <a:r>
              <a:rPr lang="en-GB" b="1" dirty="0">
                <a:solidFill>
                  <a:srgbClr val="C00000"/>
                </a:solidFill>
                <a:latin typeface="+mj-lt"/>
              </a:rPr>
              <a:t>is 3 MHz</a:t>
            </a:r>
            <a:r>
              <a:rPr lang="en-GB" dirty="0">
                <a:latin typeface="+mj-lt"/>
              </a:rPr>
              <a:t>, a </a:t>
            </a:r>
            <a:r>
              <a:rPr lang="en-GB" b="1" dirty="0">
                <a:solidFill>
                  <a:srgbClr val="C00000"/>
                </a:solidFill>
                <a:latin typeface="+mj-lt"/>
              </a:rPr>
              <a:t>6 MHz crystal is </a:t>
            </a:r>
            <a:r>
              <a:rPr lang="en-GB" dirty="0">
                <a:latin typeface="+mj-lt"/>
              </a:rPr>
              <a:t>connected externally. </a:t>
            </a:r>
          </a:p>
          <a:p>
            <a:pPr marL="342900" indent="-342900">
              <a:buSzPct val="100000"/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Input pin</a:t>
            </a:r>
          </a:p>
          <a:p>
            <a:pPr marL="342900" indent="-342900">
              <a:buSzPct val="100000"/>
              <a:buFont typeface="Wingdings" pitchFamily="2" charset="2"/>
              <a:buChar char="Ø"/>
            </a:pPr>
            <a:endParaRPr lang="en-GB" b="1" dirty="0">
              <a:latin typeface="+mj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en-GB" b="1" dirty="0">
                <a:latin typeface="+mj-lt"/>
              </a:rPr>
              <a:t>CLK -</a:t>
            </a:r>
            <a:r>
              <a:rPr lang="en-GB" b="1" dirty="0">
                <a:solidFill>
                  <a:srgbClr val="FF0000"/>
                </a:solidFill>
                <a:latin typeface="+mj-lt"/>
              </a:rPr>
              <a:t>Clock Output </a:t>
            </a:r>
            <a:r>
              <a:rPr lang="en-GB" dirty="0">
                <a:latin typeface="+mj-lt"/>
              </a:rPr>
              <a:t>is used as the system clock for </a:t>
            </a:r>
            <a:r>
              <a:rPr lang="en-GB" b="1" dirty="0">
                <a:solidFill>
                  <a:srgbClr val="C00000"/>
                </a:solidFill>
                <a:latin typeface="+mj-lt"/>
              </a:rPr>
              <a:t>peripheral and devices </a:t>
            </a:r>
            <a:r>
              <a:rPr lang="en-GB" dirty="0">
                <a:latin typeface="+mj-lt"/>
              </a:rPr>
              <a:t>interfaced with the microprocessor. –</a:t>
            </a:r>
            <a:r>
              <a:rPr lang="en-GB" b="1" dirty="0">
                <a:solidFill>
                  <a:srgbClr val="FF0000"/>
                </a:solidFill>
                <a:latin typeface="+mj-lt"/>
              </a:rPr>
              <a:t>output pin</a:t>
            </a:r>
          </a:p>
          <a:p>
            <a:endParaRPr lang="en-GB" sz="2000" dirty="0" smtClean="0">
              <a:latin typeface="+mj-lt"/>
            </a:endParaRPr>
          </a:p>
          <a:p>
            <a:endParaRPr lang="vi-VN" sz="1800" i="1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92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Pin Functions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Address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Bus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GB" b="1" dirty="0">
                <a:latin typeface="+mj-lt"/>
              </a:rPr>
              <a:t>A8-A15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457200" indent="-457200">
              <a:buSzPct val="150000"/>
              <a:buFont typeface="Wingdings" pitchFamily="2" charset="2"/>
              <a:buChar char="§"/>
            </a:pPr>
            <a:r>
              <a:rPr lang="en-GB" dirty="0">
                <a:latin typeface="+mj-lt"/>
              </a:rPr>
              <a:t>This is </a:t>
            </a:r>
            <a:r>
              <a:rPr lang="en-GB" b="1" dirty="0">
                <a:solidFill>
                  <a:srgbClr val="C00000"/>
                </a:solidFill>
                <a:latin typeface="+mj-lt"/>
              </a:rPr>
              <a:t>output pins</a:t>
            </a:r>
          </a:p>
          <a:p>
            <a:pPr marL="457200" indent="-457200">
              <a:buSzPct val="150000"/>
              <a:buFont typeface="Wingdings" pitchFamily="2" charset="2"/>
              <a:buChar char="§"/>
            </a:pPr>
            <a:r>
              <a:rPr lang="en-US" dirty="0">
                <a:latin typeface="+mj-lt"/>
              </a:rPr>
              <a:t>The 8085 has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eight signal lines </a:t>
            </a:r>
            <a:r>
              <a:rPr lang="en-US" dirty="0">
                <a:latin typeface="+mj-lt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A8 to A15 </a:t>
            </a:r>
            <a:r>
              <a:rPr lang="en-US" dirty="0">
                <a:latin typeface="+mj-lt"/>
              </a:rPr>
              <a:t>which are unidirectional and used as the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high order address bus.</a:t>
            </a:r>
            <a:endParaRPr lang="en-GB" sz="1800" b="1" dirty="0">
              <a:solidFill>
                <a:srgbClr val="0070C0"/>
              </a:solidFill>
              <a:latin typeface="+mj-lt"/>
            </a:endParaRPr>
          </a:p>
          <a:p>
            <a:pPr marL="0" indent="0">
              <a:buNone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3484808"/>
            <a:ext cx="11176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97673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Pin Functions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GB" b="1" dirty="0" smtClean="0">
                <a:latin typeface="+mj-lt"/>
              </a:rPr>
              <a:t>Multiplexed </a:t>
            </a:r>
            <a:r>
              <a:rPr lang="en-GB" b="1" dirty="0">
                <a:latin typeface="+mj-lt"/>
              </a:rPr>
              <a:t>Address /Data Bus: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AD0 - AD7 </a:t>
            </a:r>
            <a:r>
              <a:rPr lang="en-GB" dirty="0">
                <a:latin typeface="+mj-lt"/>
              </a:rPr>
              <a:t>(input/output</a:t>
            </a:r>
            <a:r>
              <a:rPr lang="en-GB" dirty="0" smtClean="0">
                <a:latin typeface="+mj-lt"/>
              </a:rPr>
              <a:t>)</a:t>
            </a:r>
            <a:endParaRPr lang="en-GB" dirty="0">
              <a:latin typeface="+mj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en-GB" dirty="0">
                <a:latin typeface="+mj-lt"/>
              </a:rPr>
              <a:t>These </a:t>
            </a:r>
            <a:r>
              <a:rPr lang="en-GB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multiplexed(Combined)</a:t>
            </a:r>
            <a:r>
              <a:rPr lang="en-GB" dirty="0">
                <a:latin typeface="+mj-lt"/>
              </a:rPr>
              <a:t> set of lines used to carry the lower order </a:t>
            </a:r>
            <a:r>
              <a:rPr lang="en-GB" b="1" dirty="0">
                <a:solidFill>
                  <a:srgbClr val="00B050"/>
                </a:solidFill>
                <a:latin typeface="+mj-lt"/>
              </a:rPr>
              <a:t>8 bit address </a:t>
            </a:r>
            <a:r>
              <a:rPr lang="en-GB" dirty="0">
                <a:latin typeface="+mj-lt"/>
              </a:rPr>
              <a:t>as well as </a:t>
            </a:r>
            <a:r>
              <a:rPr lang="en-GB" b="1" dirty="0">
                <a:solidFill>
                  <a:srgbClr val="0070C0"/>
                </a:solidFill>
                <a:latin typeface="+mj-lt"/>
              </a:rPr>
              <a:t>8 bit data</a:t>
            </a:r>
            <a:r>
              <a:rPr lang="en-GB" dirty="0" smtClean="0">
                <a:latin typeface="+mj-lt"/>
              </a:rPr>
              <a:t>.</a:t>
            </a:r>
            <a:endParaRPr lang="en-GB" dirty="0">
              <a:latin typeface="+mj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en-GB" dirty="0">
                <a:latin typeface="+mj-lt"/>
              </a:rPr>
              <a:t>During the op-code fetch operation, in the beginning clock cycle, the lines deliver the lower order address </a:t>
            </a:r>
            <a:r>
              <a:rPr lang="en-GB" b="1" dirty="0">
                <a:solidFill>
                  <a:srgbClr val="0070C0"/>
                </a:solidFill>
                <a:latin typeface="+mj-lt"/>
              </a:rPr>
              <a:t>A0 - A7 and later part of the cycle these lines are used as the data bus Do – D7</a:t>
            </a:r>
            <a:r>
              <a:rPr lang="en-GB" b="1" dirty="0" smtClean="0">
                <a:solidFill>
                  <a:srgbClr val="0070C0"/>
                </a:solidFill>
                <a:latin typeface="+mj-lt"/>
              </a:rPr>
              <a:t>.</a:t>
            </a:r>
            <a:endParaRPr lang="en-GB" b="1" dirty="0">
              <a:latin typeface="+mj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This bus is bidirectional.</a:t>
            </a:r>
            <a:endParaRPr lang="en-GB" b="1" dirty="0">
              <a:solidFill>
                <a:srgbClr val="0070C0"/>
              </a:solidFill>
              <a:latin typeface="+mj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endParaRPr lang="en-GB" dirty="0">
              <a:latin typeface="+mj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398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System Bus(Data,Address and Control bus)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231" y="943708"/>
            <a:ext cx="11379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448800" y="1931392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8636000" y="2236192"/>
            <a:ext cx="812800" cy="381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2743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6000" y="2209800"/>
            <a:ext cx="274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2400" y="2133600"/>
            <a:ext cx="233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0800" y="2209800"/>
            <a:ext cx="2133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0" y="762001"/>
            <a:ext cx="8940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70400" y="1371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13600" y="1371600"/>
            <a:ext cx="1117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652001" y="1371600"/>
            <a:ext cx="8509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074400" y="2438400"/>
            <a:ext cx="8128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946400" y="4495800"/>
            <a:ext cx="9245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946400" y="5562600"/>
            <a:ext cx="924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657601" y="3276600"/>
            <a:ext cx="10033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080000" y="3276600"/>
            <a:ext cx="1117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181600" y="5410200"/>
            <a:ext cx="609600" cy="4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924800" y="5298688"/>
            <a:ext cx="609600" cy="49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464801" y="5410200"/>
            <a:ext cx="622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823201" y="3276600"/>
            <a:ext cx="10033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0058400" y="3200400"/>
            <a:ext cx="1422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502401" y="3276600"/>
            <a:ext cx="8509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940801" y="3200400"/>
            <a:ext cx="9271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Bent-Up Arrow 29"/>
          <p:cNvSpPr/>
          <p:nvPr/>
        </p:nvSpPr>
        <p:spPr>
          <a:xfrm flipH="1" flipV="1">
            <a:off x="8432800" y="1828800"/>
            <a:ext cx="508000" cy="38100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104797" y="1"/>
            <a:ext cx="386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+mj-lt"/>
                <a:cs typeface="Calibri" pitchFamily="34" charset="0"/>
              </a:rPr>
              <a:t>8085 Bus structure </a:t>
            </a:r>
            <a:endParaRPr lang="en-US" sz="3600" b="1" dirty="0">
              <a:latin typeface="+mj-lt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81335D-B36D-4492-9914-7F606F11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Course Outcomes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AD896734-233C-486F-A390-D7A4BD3856F6}"/>
              </a:ext>
            </a:extLst>
          </p:cNvPr>
          <p:cNvSpPr txBox="1">
            <a:spLocks/>
          </p:cNvSpPr>
          <p:nvPr/>
        </p:nvSpPr>
        <p:spPr>
          <a:xfrm>
            <a:off x="123986" y="852407"/>
            <a:ext cx="11897855" cy="5514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After Completion of this course students will be able to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Understand the architecture of 8085 Microprocessor with other processors.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Understand the architecture and operation of 8086 microprocessors.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Apply the concept of Addressing mode and instruction of 8086 microprocessors.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Write, Debug, &amp; Simulate </a:t>
            </a:r>
            <a:r>
              <a:rPr lang="en-US" sz="2800" dirty="0" err="1" smtClean="0"/>
              <a:t>assemby</a:t>
            </a:r>
            <a:r>
              <a:rPr lang="en-US" sz="2800" dirty="0" smtClean="0"/>
              <a:t> language programs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Compare the architecture features of advance </a:t>
            </a:r>
            <a:r>
              <a:rPr lang="en-US" sz="2800" dirty="0" err="1" smtClean="0"/>
              <a:t>microprocerssors</a:t>
            </a:r>
            <a:r>
              <a:rPr lang="en-US" sz="2800" dirty="0" smtClean="0"/>
              <a:t> to design and implement simple microprocessor based systems. 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61323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smtClean="0"/>
              <a:t/>
            </a:r>
            <a:br>
              <a:rPr smtClean="0"/>
            </a:br>
            <a:r>
              <a:rPr smtClean="0"/>
              <a:t/>
            </a:r>
            <a:br>
              <a:rPr smtClean="0"/>
            </a:br>
            <a:r>
              <a:rPr sz="3600" smtClean="0"/>
              <a:t>System Bus(Data , Address and control bus)</a:t>
            </a:r>
            <a:r>
              <a:rPr smtClean="0"/>
              <a:t/>
            </a:r>
            <a:br>
              <a:rPr smtClean="0"/>
            </a:br>
            <a:r>
              <a:rPr smtClean="0"/>
              <a:t/>
            </a:r>
            <a:br>
              <a:rPr smtClean="0"/>
            </a:b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20000"/>
              <a:buFont typeface="Wingdings" pitchFamily="2" charset="2"/>
              <a:buChar char="ü"/>
            </a:pPr>
            <a:r>
              <a:rPr lang="en-US" sz="2800" dirty="0" smtClean="0">
                <a:latin typeface="+mj-lt"/>
                <a:cs typeface="Calibri" pitchFamily="34" charset="0"/>
              </a:rPr>
              <a:t>The system bus is a </a:t>
            </a:r>
            <a:r>
              <a:rPr lang="en-US" sz="2800" b="1" dirty="0" smtClean="0">
                <a:solidFill>
                  <a:srgbClr val="C00000"/>
                </a:solidFill>
                <a:latin typeface="+mj-lt"/>
                <a:cs typeface="Calibri" pitchFamily="34" charset="0"/>
              </a:rPr>
              <a:t>group of wires/Copper tracks</a:t>
            </a:r>
            <a:r>
              <a:rPr lang="en-US" sz="2800" dirty="0" smtClean="0">
                <a:latin typeface="+mj-lt"/>
                <a:cs typeface="Calibri" pitchFamily="34" charset="0"/>
              </a:rPr>
              <a:t> used to 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carry information </a:t>
            </a:r>
            <a:r>
              <a:rPr lang="en-US" sz="2800" dirty="0" smtClean="0">
                <a:latin typeface="+mj-lt"/>
                <a:cs typeface="Calibri" pitchFamily="34" charset="0"/>
              </a:rPr>
              <a:t>between a computer </a:t>
            </a:r>
            <a:r>
              <a:rPr lang="en-US" sz="2800" b="1" dirty="0" smtClean="0">
                <a:latin typeface="+mj-lt"/>
                <a:cs typeface="Calibri" pitchFamily="34" charset="0"/>
              </a:rPr>
              <a:t>microprocessor</a:t>
            </a:r>
            <a:r>
              <a:rPr lang="en-US" sz="2800" dirty="0" smtClean="0">
                <a:latin typeface="+mj-lt"/>
                <a:cs typeface="Calibri" pitchFamily="34" charset="0"/>
              </a:rPr>
              <a:t> and the </a:t>
            </a:r>
            <a:r>
              <a:rPr lang="en-US" sz="2800" b="1" dirty="0" smtClean="0">
                <a:latin typeface="+mj-lt"/>
                <a:cs typeface="Calibri" pitchFamily="34" charset="0"/>
              </a:rPr>
              <a:t>main memory and I/O</a:t>
            </a:r>
            <a:r>
              <a:rPr lang="en-US" sz="2800" dirty="0" smtClean="0">
                <a:latin typeface="+mj-lt"/>
                <a:cs typeface="Calibri" pitchFamily="34" charset="0"/>
              </a:rPr>
              <a:t>.</a:t>
            </a:r>
          </a:p>
          <a:p>
            <a:pPr>
              <a:buSzPct val="120000"/>
              <a:buFont typeface="Wingdings" pitchFamily="2" charset="2"/>
              <a:buChar char="ü"/>
            </a:pPr>
            <a:r>
              <a:rPr lang="en-US" sz="2800" dirty="0" smtClean="0">
                <a:latin typeface="+mj-lt"/>
                <a:cs typeface="Calibri" pitchFamily="34" charset="0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Each</a:t>
            </a:r>
            <a:r>
              <a:rPr lang="en-US" sz="2800" dirty="0" smtClean="0">
                <a:latin typeface="+mj-lt"/>
                <a:cs typeface="Calibri" pitchFamily="34" charset="0"/>
              </a:rPr>
              <a:t> wire can carry </a:t>
            </a:r>
            <a:r>
              <a:rPr lang="en-US" sz="2800" b="1" dirty="0" smtClean="0">
                <a:solidFill>
                  <a:srgbClr val="00B050"/>
                </a:solidFill>
                <a:latin typeface="+mj-lt"/>
                <a:cs typeface="Calibri" pitchFamily="34" charset="0"/>
              </a:rPr>
              <a:t>one bit</a:t>
            </a:r>
            <a:r>
              <a:rPr lang="en-US" sz="2800" dirty="0" smtClean="0">
                <a:latin typeface="+mj-lt"/>
                <a:cs typeface="Calibri" pitchFamily="34" charset="0"/>
              </a:rPr>
              <a:t>.</a:t>
            </a:r>
          </a:p>
          <a:p>
            <a:pPr>
              <a:buSzPct val="120000"/>
              <a:buFont typeface="Wingdings" pitchFamily="2" charset="2"/>
              <a:buChar char="ü"/>
            </a:pPr>
            <a:r>
              <a:rPr lang="en-US" sz="2800" dirty="0" smtClean="0">
                <a:latin typeface="+mj-lt"/>
                <a:cs typeface="Calibri" pitchFamily="34" charset="0"/>
              </a:rPr>
              <a:t> i.e. </a:t>
            </a:r>
            <a:r>
              <a:rPr lang="en-US" sz="2800" b="1" dirty="0" smtClean="0">
                <a:solidFill>
                  <a:srgbClr val="00B050"/>
                </a:solidFill>
                <a:latin typeface="+mj-lt"/>
                <a:cs typeface="Calibri" pitchFamily="34" charset="0"/>
              </a:rPr>
              <a:t>if total 8 bits</a:t>
            </a:r>
            <a:r>
              <a:rPr lang="en-US" sz="2800" dirty="0" smtClean="0">
                <a:latin typeface="+mj-lt"/>
                <a:cs typeface="Calibri" pitchFamily="34" charset="0"/>
              </a:rPr>
              <a:t> needed to be carried then </a:t>
            </a:r>
            <a:r>
              <a:rPr lang="en-US" sz="2800" b="1" dirty="0" smtClean="0">
                <a:solidFill>
                  <a:schemeClr val="accent2"/>
                </a:solidFill>
                <a:latin typeface="+mj-lt"/>
                <a:cs typeface="Calibri" pitchFamily="34" charset="0"/>
              </a:rPr>
              <a:t>8 wires are required.</a:t>
            </a:r>
          </a:p>
          <a:p>
            <a:pPr>
              <a:buSzPct val="120000"/>
              <a:buFont typeface="Wingdings" pitchFamily="2" charset="2"/>
              <a:buChar char="ü"/>
            </a:pPr>
            <a:r>
              <a:rPr lang="en-US" sz="2800" dirty="0" smtClean="0">
                <a:latin typeface="+mj-lt"/>
                <a:cs typeface="Calibri" pitchFamily="34" charset="0"/>
              </a:rPr>
              <a:t> Name of bus is given according to </a:t>
            </a:r>
            <a:r>
              <a:rPr lang="en-US" sz="2800" b="1" dirty="0" smtClean="0">
                <a:solidFill>
                  <a:schemeClr val="accent2"/>
                </a:solidFill>
                <a:latin typeface="+mj-lt"/>
                <a:cs typeface="Calibri" pitchFamily="34" charset="0"/>
              </a:rPr>
              <a:t>their function.</a:t>
            </a:r>
          </a:p>
          <a:p>
            <a:pPr>
              <a:buSzPct val="120000"/>
              <a:buNone/>
            </a:pPr>
            <a:r>
              <a:rPr lang="en-US" sz="2800" dirty="0" smtClean="0">
                <a:latin typeface="+mj-lt"/>
                <a:cs typeface="Calibri" pitchFamily="34" charset="0"/>
              </a:rPr>
              <a:t>      1) Data bus : </a:t>
            </a:r>
          </a:p>
          <a:p>
            <a:pPr>
              <a:buSzPct val="120000"/>
              <a:buNone/>
            </a:pPr>
            <a:r>
              <a:rPr lang="en-US" sz="2800" dirty="0" smtClean="0">
                <a:latin typeface="+mj-lt"/>
                <a:cs typeface="Calibri" pitchFamily="34" charset="0"/>
              </a:rPr>
              <a:t>      2) Address bus</a:t>
            </a:r>
          </a:p>
          <a:p>
            <a:pPr>
              <a:buSzPct val="120000"/>
              <a:buNone/>
            </a:pPr>
            <a:r>
              <a:rPr lang="en-US" sz="2800" dirty="0" smtClean="0">
                <a:latin typeface="+mj-lt"/>
                <a:cs typeface="Calibri" pitchFamily="34" charset="0"/>
              </a:rPr>
              <a:t>      3) Control Bus</a:t>
            </a:r>
          </a:p>
          <a:p>
            <a:pPr marL="0" indent="0">
              <a:buNone/>
            </a:pPr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smtClean="0"/>
              <a:t/>
            </a:r>
            <a:br>
              <a:rPr smtClean="0"/>
            </a:br>
            <a:r>
              <a:rPr smtClean="0"/>
              <a:t/>
            </a:r>
            <a:br>
              <a:rPr smtClean="0"/>
            </a:br>
            <a:r>
              <a:rPr sz="3600" smtClean="0"/>
              <a:t>System Bus(Data , Address and control bus)</a:t>
            </a:r>
            <a:r>
              <a:rPr smtClean="0"/>
              <a:t/>
            </a:r>
            <a:br>
              <a:rPr smtClean="0"/>
            </a:br>
            <a:r>
              <a:rPr smtClean="0"/>
              <a:t/>
            </a:r>
            <a:br>
              <a:rPr smtClean="0"/>
            </a:b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b="1" i="1" u="sng" dirty="0" smtClean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b="1" i="1" u="sng" dirty="0" smtClean="0">
                <a:solidFill>
                  <a:schemeClr val="accent2"/>
                </a:solidFill>
                <a:latin typeface="+mj-lt"/>
                <a:cs typeface="Calibri" pitchFamily="34" charset="0"/>
              </a:rPr>
              <a:t>) Data bus : </a:t>
            </a:r>
          </a:p>
          <a:p>
            <a:pPr lvl="1">
              <a:buSzPct val="100000"/>
              <a:buFont typeface="Wingdings" pitchFamily="2" charset="2"/>
              <a:buChar char="ü"/>
            </a:pPr>
            <a:r>
              <a:rPr lang="en-US" sz="1600" dirty="0" smtClean="0">
                <a:latin typeface="+mj-lt"/>
                <a:cs typeface="Calibri" pitchFamily="34" charset="0"/>
              </a:rPr>
              <a:t>      </a:t>
            </a:r>
            <a:r>
              <a:rPr lang="en-US" dirty="0" smtClean="0">
                <a:latin typeface="+mj-lt"/>
                <a:cs typeface="Calibri" pitchFamily="34" charset="0"/>
              </a:rPr>
              <a:t>carries data and information between components.</a:t>
            </a:r>
          </a:p>
          <a:p>
            <a:pPr lvl="1">
              <a:buSzPct val="100000"/>
              <a:buFont typeface="Wingdings" pitchFamily="2" charset="2"/>
              <a:buChar char="ü"/>
            </a:pPr>
            <a:r>
              <a:rPr lang="en-US" dirty="0" smtClean="0">
                <a:latin typeface="+mj-lt"/>
                <a:cs typeface="Calibri" pitchFamily="34" charset="0"/>
              </a:rPr>
              <a:t>     Bidirectional.</a:t>
            </a:r>
          </a:p>
          <a:p>
            <a:pPr lvl="1">
              <a:buSzPct val="100000"/>
              <a:buFont typeface="Wingdings" pitchFamily="2" charset="2"/>
              <a:buChar char="ü"/>
            </a:pPr>
            <a:r>
              <a:rPr lang="en-US" dirty="0" smtClean="0">
                <a:latin typeface="+mj-lt"/>
                <a:cs typeface="Calibri" pitchFamily="34" charset="0"/>
              </a:rPr>
              <a:t>     More number of bits can be carried at the same time     </a:t>
            </a:r>
          </a:p>
          <a:p>
            <a:pPr lvl="1">
              <a:buSzPct val="100000"/>
              <a:buNone/>
            </a:pPr>
            <a:r>
              <a:rPr lang="en-US" dirty="0" smtClean="0">
                <a:latin typeface="+mj-lt"/>
                <a:cs typeface="Calibri" pitchFamily="34" charset="0"/>
              </a:rPr>
              <a:t>        if more width of Data bus.</a:t>
            </a:r>
          </a:p>
          <a:p>
            <a:pPr>
              <a:buNone/>
            </a:pPr>
            <a:r>
              <a:rPr lang="en-US" sz="2800" b="1" i="1" u="sng" dirty="0" smtClean="0">
                <a:solidFill>
                  <a:schemeClr val="accent2"/>
                </a:solidFill>
                <a:latin typeface="+mj-lt"/>
                <a:cs typeface="Calibri" pitchFamily="34" charset="0"/>
              </a:rPr>
              <a:t>2)  Address bus : </a:t>
            </a:r>
          </a:p>
          <a:p>
            <a:pPr lvl="1">
              <a:buSzPct val="100000"/>
              <a:buFont typeface="Wingdings" pitchFamily="2" charset="2"/>
              <a:buChar char="ü"/>
            </a:pPr>
            <a:r>
              <a:rPr lang="en-US" sz="1600" dirty="0" smtClean="0">
                <a:latin typeface="+mj-lt"/>
                <a:cs typeface="Calibri" pitchFamily="34" charset="0"/>
              </a:rPr>
              <a:t>      </a:t>
            </a:r>
            <a:r>
              <a:rPr lang="en-US" dirty="0" smtClean="0">
                <a:latin typeface="+mj-lt"/>
                <a:cs typeface="Calibri" pitchFamily="34" charset="0"/>
              </a:rPr>
              <a:t>carries address from processor to memory and I/O .</a:t>
            </a:r>
          </a:p>
          <a:p>
            <a:pPr lvl="1">
              <a:buSzPct val="100000"/>
              <a:buFont typeface="Wingdings" pitchFamily="2" charset="2"/>
              <a:buChar char="ü"/>
            </a:pPr>
            <a:r>
              <a:rPr lang="en-US" dirty="0" smtClean="0">
                <a:latin typeface="+mj-lt"/>
                <a:cs typeface="Calibri" pitchFamily="34" charset="0"/>
              </a:rPr>
              <a:t>     Unidirectional.</a:t>
            </a:r>
          </a:p>
          <a:p>
            <a:pPr lvl="1">
              <a:buSzPct val="100000"/>
              <a:buFont typeface="Wingdings" pitchFamily="2" charset="2"/>
              <a:buChar char="ü"/>
            </a:pPr>
            <a:r>
              <a:rPr lang="en-US" dirty="0" smtClean="0">
                <a:latin typeface="+mj-lt"/>
                <a:cs typeface="Calibri" pitchFamily="34" charset="0"/>
              </a:rPr>
              <a:t>     Address bits indicates memory support capacity of any   </a:t>
            </a:r>
          </a:p>
          <a:p>
            <a:pPr lvl="1">
              <a:buSzPct val="100000"/>
              <a:buNone/>
            </a:pPr>
            <a:r>
              <a:rPr lang="en-US" dirty="0" smtClean="0">
                <a:latin typeface="+mj-lt"/>
                <a:cs typeface="Calibri" pitchFamily="34" charset="0"/>
              </a:rPr>
              <a:t>        processor. i.e. If 3 wires for address ,so total 8 (2^3)     </a:t>
            </a:r>
          </a:p>
          <a:p>
            <a:pPr lvl="1">
              <a:buSzPct val="100000"/>
              <a:buNone/>
            </a:pPr>
            <a:r>
              <a:rPr lang="en-US" dirty="0" smtClean="0">
                <a:latin typeface="+mj-lt"/>
                <a:cs typeface="Calibri" pitchFamily="34" charset="0"/>
              </a:rPr>
              <a:t>        Location of memory can be address .</a:t>
            </a:r>
          </a:p>
          <a:p>
            <a:pPr>
              <a:buNone/>
            </a:pPr>
            <a:r>
              <a:rPr lang="en-US" sz="2800" b="1" i="1" u="sng" dirty="0" smtClean="0">
                <a:solidFill>
                  <a:schemeClr val="accent2"/>
                </a:solidFill>
                <a:latin typeface="+mj-lt"/>
                <a:cs typeface="Calibri" pitchFamily="34" charset="0"/>
              </a:rPr>
              <a:t>3) Control bus : </a:t>
            </a:r>
          </a:p>
          <a:p>
            <a:pPr lvl="1">
              <a:buSzPct val="100000"/>
              <a:buFont typeface="Wingdings" pitchFamily="2" charset="2"/>
              <a:buChar char="ü"/>
            </a:pPr>
            <a:r>
              <a:rPr lang="en-US" sz="1600" dirty="0" smtClean="0">
                <a:latin typeface="+mj-lt"/>
                <a:cs typeface="Calibri" pitchFamily="34" charset="0"/>
              </a:rPr>
              <a:t>      </a:t>
            </a:r>
            <a:r>
              <a:rPr lang="en-US" dirty="0" smtClean="0">
                <a:latin typeface="+mj-lt"/>
                <a:cs typeface="Calibri" pitchFamily="34" charset="0"/>
              </a:rPr>
              <a:t>carries timing and control signal from processor.</a:t>
            </a:r>
          </a:p>
          <a:p>
            <a:pPr lvl="1">
              <a:buSzPct val="100000"/>
              <a:buFont typeface="Wingdings" pitchFamily="2" charset="2"/>
              <a:buChar char="ü"/>
            </a:pPr>
            <a:r>
              <a:rPr lang="en-US" dirty="0" smtClean="0">
                <a:latin typeface="+mj-lt"/>
                <a:cs typeface="Calibri" pitchFamily="34" charset="0"/>
              </a:rPr>
              <a:t>     unidirectional.</a:t>
            </a:r>
          </a:p>
          <a:p>
            <a:pPr lvl="1">
              <a:buSzPct val="100000"/>
              <a:buNone/>
            </a:pPr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lvl="1">
              <a:buSzPct val="100000"/>
              <a:buNone/>
            </a:pPr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lvl="1">
              <a:buSzPct val="100000"/>
              <a:buNone/>
            </a:pPr>
            <a:endParaRPr lang="en-US" dirty="0" smtClean="0">
              <a:latin typeface="+mj-lt"/>
              <a:cs typeface="Calibri" pitchFamily="34" charset="0"/>
            </a:endParaRPr>
          </a:p>
          <a:p>
            <a:pPr lvl="1">
              <a:buSzPct val="100000"/>
              <a:buNone/>
            </a:pPr>
            <a:endParaRPr lang="en-US" dirty="0" smtClean="0">
              <a:latin typeface="+mj-lt"/>
              <a:cs typeface="Calibri" pitchFamily="34" charset="0"/>
            </a:endParaRPr>
          </a:p>
          <a:p>
            <a:pPr lvl="1">
              <a:buSzPct val="100000"/>
              <a:buNone/>
            </a:pPr>
            <a:endParaRPr lang="en-US" dirty="0"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3200" y="457200"/>
            <a:ext cx="6807199" cy="914399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>
          <a:xfrm>
            <a:off x="-188835" y="1336963"/>
            <a:ext cx="11277600" cy="1177638"/>
          </a:xfrm>
        </p:spPr>
        <p:txBody>
          <a:bodyPr>
            <a:normAutofit fontScale="40000" lnSpcReduction="20000"/>
          </a:bodyPr>
          <a:lstStyle/>
          <a:p>
            <a:pPr marL="109728" indent="0" eaLnBrk="1" hangingPunct="1">
              <a:buClrTx/>
              <a:buSzPct val="15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 </a:t>
            </a:r>
          </a:p>
          <a:p>
            <a:pPr eaLnBrk="1" hangingPunct="1"/>
            <a:endParaRPr lang="en-US" sz="2000" dirty="0" smtClean="0">
              <a:solidFill>
                <a:schemeClr val="tx2"/>
              </a:solidFill>
            </a:endParaRPr>
          </a:p>
          <a:p>
            <a:pPr eaLnBrk="1" hangingPunct="1"/>
            <a:endParaRPr lang="en-US" sz="2000" dirty="0" smtClean="0">
              <a:solidFill>
                <a:schemeClr val="tx2"/>
              </a:solidFill>
            </a:endParaRPr>
          </a:p>
          <a:p>
            <a:pPr marL="109728" indent="0" eaLnBrk="1" hangingPunct="1">
              <a:buNone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109728" indent="0">
              <a:buNone/>
            </a:pPr>
            <a:r>
              <a:rPr lang="en-US" sz="5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endParaRPr lang="en-US" sz="54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03200" y="340546"/>
            <a:ext cx="387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alibri" pitchFamily="34" charset="0"/>
              </a:rPr>
              <a:t>8085 pin diagram</a:t>
            </a:r>
            <a:endParaRPr lang="en-GB" sz="4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" y="1371601"/>
            <a:ext cx="10972800" cy="4362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471842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VISHAL\Downloads\ppt-background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6200"/>
            <a:ext cx="12192000" cy="1295400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FF0000"/>
                </a:solidFill>
              </a:rPr>
              <a:t>DEMULTIPLEXING OF ADDRESS BUS &amp; DATA BUS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" y="1600200"/>
            <a:ext cx="11785600" cy="4953000"/>
          </a:xfrm>
        </p:spPr>
        <p:txBody>
          <a:bodyPr/>
          <a:lstStyle/>
          <a:p>
            <a:pPr algn="l"/>
            <a:endParaRPr lang="en-US" sz="2800" dirty="0">
              <a:latin typeface="Arial Rounded MT Bold" pitchFamily="34" charset="0"/>
            </a:endParaRPr>
          </a:p>
        </p:txBody>
      </p:sp>
      <p:pic>
        <p:nvPicPr>
          <p:cNvPr id="6" name="Content Placeholder 3" descr="8085-architecture-memory-interfacing1-24-728.jpg"/>
          <p:cNvPicPr>
            <a:picLocks noChangeAspect="1"/>
          </p:cNvPicPr>
          <p:nvPr/>
        </p:nvPicPr>
        <p:blipFill>
          <a:blip r:embed="rId3" cstate="print"/>
          <a:srcRect l="3361" r="2521" b="1401"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716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77814"/>
            <a:ext cx="12801600" cy="560387"/>
          </a:xfrm>
          <a:prstGeom prst="rect">
            <a:avLst/>
          </a:prstGeom>
          <a:noFill/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5400" dirty="0">
                <a:latin typeface="Calibri" pitchFamily="34" charset="0"/>
                <a:ea typeface="+mj-ea"/>
                <a:cs typeface="Calibri" pitchFamily="34" charset="0"/>
              </a:rPr>
              <a:t>Need for Demultiplexing</a:t>
            </a:r>
            <a:r>
              <a:rPr lang="en-US" sz="5400" dirty="0">
                <a:latin typeface="+mj-lt"/>
                <a:ea typeface="+mj-ea"/>
                <a:cs typeface="+mj-cs"/>
              </a:rPr>
              <a:t>…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930400" y="2209800"/>
            <a:ext cx="1930400" cy="327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/>
          <a:p>
            <a:pPr algn="ctr" eaLnBrk="1" hangingPunct="1"/>
            <a:r>
              <a:rPr lang="en-US" sz="2800" b="1"/>
              <a:t>8085</a:t>
            </a:r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8128000" y="2209800"/>
            <a:ext cx="1930400" cy="327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2800" b="1"/>
              <a:t>Memory</a:t>
            </a: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>
            <a:off x="3860800" y="2276475"/>
            <a:ext cx="4267200" cy="990600"/>
          </a:xfrm>
          <a:prstGeom prst="rightArrow">
            <a:avLst>
              <a:gd name="adj1" fmla="val 50000"/>
              <a:gd name="adj2" fmla="val 8076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sz="280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540000" y="2492376"/>
            <a:ext cx="1504951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800" b="1" dirty="0"/>
              <a:t>20H</a:t>
            </a:r>
          </a:p>
        </p:txBody>
      </p:sp>
      <p:sp>
        <p:nvSpPr>
          <p:cNvPr id="16391" name="AutoShape 9"/>
          <p:cNvSpPr>
            <a:spLocks noChangeArrowheads="1"/>
          </p:cNvSpPr>
          <p:nvPr/>
        </p:nvSpPr>
        <p:spPr bwMode="auto">
          <a:xfrm>
            <a:off x="3860800" y="3505200"/>
            <a:ext cx="4267200" cy="838200"/>
          </a:xfrm>
          <a:prstGeom prst="leftRightArrow">
            <a:avLst>
              <a:gd name="adj1" fmla="val 50000"/>
              <a:gd name="adj2" fmla="val 7636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sz="280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540000" y="3644901"/>
            <a:ext cx="1504951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800" b="1" dirty="0"/>
              <a:t>05H</a:t>
            </a:r>
          </a:p>
        </p:txBody>
      </p:sp>
      <p:sp>
        <p:nvSpPr>
          <p:cNvPr id="16393" name="Line 12"/>
          <p:cNvSpPr>
            <a:spLocks noChangeShapeType="1"/>
          </p:cNvSpPr>
          <p:nvPr/>
        </p:nvSpPr>
        <p:spPr bwMode="auto">
          <a:xfrm flipV="1">
            <a:off x="2946400" y="18288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4" name="Line 13"/>
          <p:cNvSpPr>
            <a:spLocks noChangeShapeType="1"/>
          </p:cNvSpPr>
          <p:nvPr/>
        </p:nvSpPr>
        <p:spPr bwMode="auto">
          <a:xfrm flipV="1">
            <a:off x="8940800" y="18288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5" name="Line 14"/>
          <p:cNvSpPr>
            <a:spLocks noChangeShapeType="1"/>
          </p:cNvSpPr>
          <p:nvPr/>
        </p:nvSpPr>
        <p:spPr bwMode="auto">
          <a:xfrm>
            <a:off x="2946400" y="1828800"/>
            <a:ext cx="599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6" name="Rectangle 16"/>
          <p:cNvSpPr>
            <a:spLocks noChangeArrowheads="1"/>
          </p:cNvSpPr>
          <p:nvPr/>
        </p:nvSpPr>
        <p:spPr bwMode="auto">
          <a:xfrm>
            <a:off x="8128000" y="4419600"/>
            <a:ext cx="1930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2800" b="1"/>
          </a:p>
        </p:txBody>
      </p:sp>
      <p:sp>
        <p:nvSpPr>
          <p:cNvPr id="16397" name="Text Box 17"/>
          <p:cNvSpPr txBox="1">
            <a:spLocks noChangeArrowheads="1"/>
          </p:cNvSpPr>
          <p:nvPr/>
        </p:nvSpPr>
        <p:spPr bwMode="auto">
          <a:xfrm>
            <a:off x="10160000" y="4433889"/>
            <a:ext cx="1600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800" b="1"/>
              <a:t>2005H</a:t>
            </a:r>
          </a:p>
        </p:txBody>
      </p:sp>
      <p:sp>
        <p:nvSpPr>
          <p:cNvPr id="16398" name="Line 20"/>
          <p:cNvSpPr>
            <a:spLocks noChangeShapeType="1"/>
          </p:cNvSpPr>
          <p:nvPr/>
        </p:nvSpPr>
        <p:spPr bwMode="auto">
          <a:xfrm>
            <a:off x="9144000" y="4876800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9" name="Line 21"/>
          <p:cNvSpPr>
            <a:spLocks noChangeShapeType="1"/>
          </p:cNvSpPr>
          <p:nvPr/>
        </p:nvSpPr>
        <p:spPr bwMode="auto">
          <a:xfrm flipH="1">
            <a:off x="5937251" y="5943600"/>
            <a:ext cx="3251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400" name="Line 22"/>
          <p:cNvSpPr>
            <a:spLocks noChangeShapeType="1"/>
          </p:cNvSpPr>
          <p:nvPr/>
        </p:nvSpPr>
        <p:spPr bwMode="auto">
          <a:xfrm flipV="1">
            <a:off x="5994400" y="4114800"/>
            <a:ext cx="0" cy="1828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6401" name="Object 2"/>
          <p:cNvGraphicFramePr>
            <a:graphicFrameLocks noChangeAspect="1"/>
          </p:cNvGraphicFramePr>
          <p:nvPr/>
        </p:nvGraphicFramePr>
        <p:xfrm>
          <a:off x="3657601" y="1371601"/>
          <a:ext cx="867833" cy="441325"/>
        </p:xfrm>
        <a:graphic>
          <a:graphicData uri="http://schemas.openxmlformats.org/presentationml/2006/ole">
            <p:oleObj spid="_x0000_s1141" name="Equation" r:id="rId3" imgW="266469" imgH="203024" progId="Equation.3">
              <p:embed/>
            </p:oleObj>
          </a:graphicData>
        </a:graphic>
      </p:graphicFrame>
      <p:sp>
        <p:nvSpPr>
          <p:cNvPr id="16402" name="TextBox 22"/>
          <p:cNvSpPr txBox="1">
            <a:spLocks noChangeArrowheads="1"/>
          </p:cNvSpPr>
          <p:nvPr/>
        </p:nvSpPr>
        <p:spPr bwMode="auto">
          <a:xfrm>
            <a:off x="4267200" y="2057400"/>
            <a:ext cx="3556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3200" b="1" dirty="0"/>
              <a:t>A</a:t>
            </a:r>
            <a:r>
              <a:rPr lang="en-US" sz="3200" b="1" baseline="-25000" dirty="0"/>
              <a:t>15</a:t>
            </a:r>
            <a:r>
              <a:rPr lang="en-US" sz="3200" b="1" dirty="0"/>
              <a:t> – A</a:t>
            </a:r>
            <a:r>
              <a:rPr lang="en-US" sz="3200" b="1" baseline="-25000" dirty="0"/>
              <a:t>8</a:t>
            </a:r>
            <a:endParaRPr lang="en-IN" b="1" baseline="-25000" dirty="0"/>
          </a:p>
        </p:txBody>
      </p:sp>
      <p:sp>
        <p:nvSpPr>
          <p:cNvPr id="16403" name="TextBox 23"/>
          <p:cNvSpPr txBox="1">
            <a:spLocks noChangeArrowheads="1"/>
          </p:cNvSpPr>
          <p:nvPr/>
        </p:nvSpPr>
        <p:spPr bwMode="auto">
          <a:xfrm>
            <a:off x="4673601" y="3276601"/>
            <a:ext cx="34671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b="1" dirty="0"/>
              <a:t>AD</a:t>
            </a:r>
            <a:r>
              <a:rPr lang="en-US" sz="2400" b="1" baseline="-25000" dirty="0"/>
              <a:t>7</a:t>
            </a:r>
            <a:r>
              <a:rPr lang="en-US" sz="2400" b="1" dirty="0"/>
              <a:t> – AD</a:t>
            </a:r>
            <a:r>
              <a:rPr lang="en-US" sz="2400" b="1" baseline="-25000" dirty="0"/>
              <a:t>0</a:t>
            </a:r>
            <a:endParaRPr lang="en-IN" sz="2400" b="1" baseline="-25000" dirty="0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8496301" y="4356100"/>
            <a:ext cx="1344084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200" dirty="0"/>
              <a:t>4FH</a:t>
            </a:r>
            <a:endParaRPr lang="en-IN" dirty="0"/>
          </a:p>
        </p:txBody>
      </p:sp>
      <p:sp>
        <p:nvSpPr>
          <p:cNvPr id="16406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3A21A5D-0636-4F70-91AE-139B756A2F54}" type="slidenum">
              <a:rPr lang="en-IN" smtClean="0"/>
              <a:pPr/>
              <a:t>44</a:t>
            </a:fld>
            <a:endParaRPr lang="en-IN" smtClean="0"/>
          </a:p>
        </p:txBody>
      </p:sp>
    </p:spTree>
    <p:extLst>
      <p:ext uri="{BB962C8B-B14F-4D97-AF65-F5344CB8AC3E}">
        <p14:creationId xmlns="" xmlns:p14="http://schemas.microsoft.com/office/powerpoint/2010/main" val="4608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393 L 0.3243 0.0039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3 0.00393 L 0.3243 0.00393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3747 L 2.77778E-7 0.18964 L -0.2566 0.18964 L -0.2566 -0.10569 L -0.40938 -0.10569 " pathEditMode="relative" rAng="0" ptsTypes="AAAAA">
                                      <p:cBhvr>
                                        <p:cTn id="12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Pin Functions</a:t>
            </a:r>
            <a:endParaRPr lang="vi-VN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4"/>
                </a:pPr>
                <a:r>
                  <a:rPr lang="en-GB" b="1" smtClean="0">
                    <a:latin typeface="+mj-lt"/>
                  </a:rPr>
                  <a:t>Control </a:t>
                </a:r>
                <a:r>
                  <a:rPr lang="en-GB" b="1">
                    <a:latin typeface="+mj-lt"/>
                  </a:rPr>
                  <a:t>and Status signals:</a:t>
                </a:r>
              </a:p>
              <a:p>
                <a:pPr marL="0" indent="0" algn="l">
                  <a:buNone/>
                </a:pPr>
                <a:r>
                  <a:rPr lang="en-GB" b="1">
                    <a:latin typeface="+mj-lt"/>
                  </a:rPr>
                  <a:t>1) </a:t>
                </a:r>
                <a:r>
                  <a:rPr lang="en-GB" b="1">
                    <a:solidFill>
                      <a:srgbClr val="C00000"/>
                    </a:solidFill>
                    <a:latin typeface="+mj-lt"/>
                  </a:rPr>
                  <a:t>ALE</a:t>
                </a:r>
                <a:r>
                  <a:rPr lang="en-GB" b="1">
                    <a:latin typeface="+mj-lt"/>
                  </a:rPr>
                  <a:t> (output) - </a:t>
                </a:r>
                <a:r>
                  <a:rPr lang="en-GB" b="1">
                    <a:solidFill>
                      <a:srgbClr val="C00000"/>
                    </a:solidFill>
                    <a:latin typeface="+mj-lt"/>
                  </a:rPr>
                  <a:t>A</a:t>
                </a:r>
                <a:r>
                  <a:rPr lang="en-GB" b="1">
                    <a:latin typeface="+mj-lt"/>
                  </a:rPr>
                  <a:t>ddress </a:t>
                </a:r>
                <a:r>
                  <a:rPr lang="en-GB" b="1">
                    <a:solidFill>
                      <a:srgbClr val="C00000"/>
                    </a:solidFill>
                    <a:latin typeface="+mj-lt"/>
                  </a:rPr>
                  <a:t>L</a:t>
                </a:r>
                <a:r>
                  <a:rPr lang="en-GB" b="1">
                    <a:latin typeface="+mj-lt"/>
                  </a:rPr>
                  <a:t>atch </a:t>
                </a:r>
                <a:r>
                  <a:rPr lang="en-GB" b="1">
                    <a:solidFill>
                      <a:srgbClr val="C00000"/>
                    </a:solidFill>
                    <a:latin typeface="+mj-lt"/>
                  </a:rPr>
                  <a:t>E</a:t>
                </a:r>
                <a:r>
                  <a:rPr lang="en-GB" b="1">
                    <a:latin typeface="+mj-lt"/>
                  </a:rPr>
                  <a:t>nable</a:t>
                </a:r>
                <a:r>
                  <a:rPr lang="en-GB" b="1" smtClean="0">
                    <a:latin typeface="+mj-lt"/>
                  </a:rPr>
                  <a:t>.</a:t>
                </a:r>
                <a:endParaRPr lang="en-GB" sz="2000">
                  <a:latin typeface="+mj-lt"/>
                </a:endParaRPr>
              </a:p>
              <a:p>
                <a:pPr marL="342900" indent="-342900" algn="l">
                  <a:buFont typeface="Wingdings" pitchFamily="2" charset="2"/>
                  <a:buChar char="§"/>
                </a:pPr>
                <a:r>
                  <a:rPr lang="en-GB">
                    <a:latin typeface="+mj-lt"/>
                  </a:rPr>
                  <a:t>It is an </a:t>
                </a:r>
                <a:r>
                  <a:rPr lang="en-GB" b="1">
                    <a:solidFill>
                      <a:srgbClr val="00B050"/>
                    </a:solidFill>
                    <a:latin typeface="+mj-lt"/>
                  </a:rPr>
                  <a:t>output signal </a:t>
                </a:r>
                <a:r>
                  <a:rPr lang="en-GB">
                    <a:latin typeface="+mj-lt"/>
                  </a:rPr>
                  <a:t>used to give information </a:t>
                </a:r>
                <a:r>
                  <a:rPr lang="en-GB" b="1">
                    <a:solidFill>
                      <a:srgbClr val="0070C0"/>
                    </a:solidFill>
                    <a:latin typeface="+mj-lt"/>
                  </a:rPr>
                  <a:t>of AD0-AD7 </a:t>
                </a:r>
                <a:r>
                  <a:rPr lang="en-GB" b="1">
                    <a:solidFill>
                      <a:srgbClr val="0070C0"/>
                    </a:solidFill>
                    <a:latin typeface="+mj-lt"/>
                  </a:rPr>
                  <a:t>contents</a:t>
                </a:r>
                <a:r>
                  <a:rPr lang="en-GB" smtClean="0">
                    <a:latin typeface="+mj-lt"/>
                  </a:rPr>
                  <a:t>.</a:t>
                </a:r>
                <a:endParaRPr lang="en-GB">
                  <a:latin typeface="+mj-lt"/>
                </a:endParaRPr>
              </a:p>
              <a:p>
                <a:pPr marL="342900" indent="-342900" algn="l">
                  <a:buFont typeface="Wingdings" pitchFamily="2" charset="2"/>
                  <a:buChar char="§"/>
                </a:pPr>
                <a:r>
                  <a:rPr lang="en-GB">
                    <a:latin typeface="+mj-lt"/>
                  </a:rPr>
                  <a:t>It is a </a:t>
                </a:r>
                <a:r>
                  <a:rPr lang="en-GB" b="1">
                    <a:solidFill>
                      <a:srgbClr val="0070C0"/>
                    </a:solidFill>
                    <a:latin typeface="+mj-lt"/>
                  </a:rPr>
                  <a:t>positive going pulse generated </a:t>
                </a:r>
                <a:r>
                  <a:rPr lang="en-GB">
                    <a:latin typeface="+mj-lt"/>
                  </a:rPr>
                  <a:t>when a </a:t>
                </a:r>
                <a:r>
                  <a:rPr lang="en-GB" b="1">
                    <a:solidFill>
                      <a:srgbClr val="0070C0"/>
                    </a:solidFill>
                    <a:latin typeface="+mj-lt"/>
                  </a:rPr>
                  <a:t>new operation </a:t>
                </a:r>
                <a:r>
                  <a:rPr lang="en-GB">
                    <a:latin typeface="+mj-lt"/>
                  </a:rPr>
                  <a:t>is started by </a:t>
                </a:r>
                <a:r>
                  <a:rPr lang="en-GB">
                    <a:latin typeface="+mj-lt"/>
                  </a:rPr>
                  <a:t>µP</a:t>
                </a:r>
                <a:r>
                  <a:rPr lang="en-GB" smtClean="0">
                    <a:latin typeface="+mj-lt"/>
                  </a:rPr>
                  <a:t>.</a:t>
                </a:r>
                <a:endParaRPr lang="en-GB">
                  <a:latin typeface="+mj-lt"/>
                </a:endParaRPr>
              </a:p>
              <a:p>
                <a:pPr marL="342900" indent="-342900" algn="l">
                  <a:buFont typeface="Wingdings" pitchFamily="2" charset="2"/>
                  <a:buChar char="§"/>
                </a:pPr>
                <a:r>
                  <a:rPr lang="en-GB">
                    <a:latin typeface="+mj-lt"/>
                  </a:rPr>
                  <a:t>When pulse </a:t>
                </a:r>
                <a:r>
                  <a:rPr lang="en-GB" b="1">
                    <a:latin typeface="+mj-lt"/>
                  </a:rPr>
                  <a:t>goes </a:t>
                </a:r>
                <a:r>
                  <a:rPr lang="en-GB" b="1">
                    <a:solidFill>
                      <a:srgbClr val="C00000"/>
                    </a:solidFill>
                    <a:latin typeface="+mj-lt"/>
                  </a:rPr>
                  <a:t>high</a:t>
                </a:r>
                <a:r>
                  <a:rPr lang="en-GB" b="1">
                    <a:latin typeface="+mj-lt"/>
                  </a:rPr>
                  <a:t> it indicates that AD0-AD7 </a:t>
                </a:r>
                <a:r>
                  <a:rPr lang="en-GB">
                    <a:latin typeface="+mj-lt"/>
                  </a:rPr>
                  <a:t>are </a:t>
                </a:r>
                <a:r>
                  <a:rPr lang="en-GB" b="1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address.</a:t>
                </a:r>
                <a:endParaRPr lang="en-GB">
                  <a:latin typeface="+mj-lt"/>
                </a:endParaRPr>
              </a:p>
              <a:p>
                <a:pPr marL="342900" indent="-342900" algn="l">
                  <a:buFont typeface="Wingdings" pitchFamily="2" charset="2"/>
                  <a:buChar char="§"/>
                </a:pPr>
                <a:r>
                  <a:rPr lang="en-GB">
                    <a:latin typeface="+mj-lt"/>
                  </a:rPr>
                  <a:t>When it is low it indicates that the contents are </a:t>
                </a:r>
                <a:r>
                  <a:rPr lang="en-GB" b="1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data.</a:t>
                </a:r>
              </a:p>
              <a:p>
                <a:pPr marL="0" indent="0">
                  <a:buNone/>
                </a:pPr>
                <a:r>
                  <a:rPr lang="en-GB" b="1">
                    <a:latin typeface="+mj-lt"/>
                  </a:rPr>
                  <a:t>2</a:t>
                </a:r>
                <a:r>
                  <a:rPr lang="en-GB" b="1">
                    <a:latin typeface="+mj-lt"/>
                  </a:rPr>
                  <a:t>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1" i="1" smtClean="0">
                            <a:latin typeface="+mj-lt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+mj-lt"/>
                          </a:rPr>
                          <m:t>𝑹𝑫</m:t>
                        </m:r>
                      </m:e>
                    </m:acc>
                  </m:oMath>
                </a14:m>
                <a:endParaRPr lang="en-GB" b="1" smtClean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GB" b="1" smtClean="0">
                    <a:latin typeface="+mj-lt"/>
                  </a:rPr>
                  <a:t>It </a:t>
                </a:r>
                <a:r>
                  <a:rPr lang="en-GB" b="1">
                    <a:latin typeface="+mj-lt"/>
                  </a:rPr>
                  <a:t>is an </a:t>
                </a:r>
                <a:r>
                  <a:rPr lang="en-GB" b="1">
                    <a:solidFill>
                      <a:srgbClr val="FF0000"/>
                    </a:solidFill>
                    <a:latin typeface="+mj-lt"/>
                  </a:rPr>
                  <a:t>output pin </a:t>
                </a:r>
                <a:r>
                  <a:rPr lang="en-GB" b="1">
                    <a:latin typeface="+mj-lt"/>
                  </a:rPr>
                  <a:t>and it is an </a:t>
                </a:r>
                <a:r>
                  <a:rPr lang="en-GB" b="1">
                    <a:solidFill>
                      <a:srgbClr val="FF0000"/>
                    </a:solidFill>
                    <a:latin typeface="+mj-lt"/>
                  </a:rPr>
                  <a:t>active </a:t>
                </a:r>
                <a:r>
                  <a:rPr lang="en-GB" b="1" smtClean="0">
                    <a:solidFill>
                      <a:srgbClr val="FF0000"/>
                    </a:solidFill>
                    <a:latin typeface="+mj-lt"/>
                  </a:rPr>
                  <a:t>low</a:t>
                </a:r>
                <a:endParaRPr lang="en-GB">
                  <a:latin typeface="+mj-lt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GB" b="1" smtClean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Read </a:t>
                </a:r>
                <a:r>
                  <a:rPr lang="en-GB" b="1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memory or IO </a:t>
                </a:r>
                <a:r>
                  <a:rPr lang="en-GB" b="1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device</a:t>
                </a:r>
                <a:r>
                  <a:rPr lang="en-GB" b="1" smtClean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.</a:t>
                </a:r>
                <a:endParaRPr lang="en-GB" b="1">
                  <a:solidFill>
                    <a:schemeClr val="accent3">
                      <a:lumMod val="75000"/>
                    </a:schemeClr>
                  </a:solidFill>
                  <a:latin typeface="+mj-lt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GB">
                    <a:latin typeface="+mj-lt"/>
                  </a:rPr>
                  <a:t>This indicates that the </a:t>
                </a:r>
                <a:r>
                  <a:rPr lang="en-GB" b="1">
                    <a:solidFill>
                      <a:srgbClr val="0070C0"/>
                    </a:solidFill>
                    <a:latin typeface="+mj-lt"/>
                  </a:rPr>
                  <a:t>selected memory location </a:t>
                </a:r>
                <a:r>
                  <a:rPr lang="en-GB">
                    <a:latin typeface="+mj-lt"/>
                  </a:rPr>
                  <a:t>or I/O device is </a:t>
                </a:r>
                <a:r>
                  <a:rPr lang="en-GB" b="1">
                    <a:solidFill>
                      <a:srgbClr val="0070C0"/>
                    </a:solidFill>
                    <a:latin typeface="+mj-lt"/>
                  </a:rPr>
                  <a:t>to be read </a:t>
                </a:r>
                <a:r>
                  <a:rPr lang="en-GB">
                    <a:latin typeface="+mj-lt"/>
                  </a:rPr>
                  <a:t>and that the </a:t>
                </a:r>
                <a:r>
                  <a:rPr lang="en-GB" b="1">
                    <a:solidFill>
                      <a:schemeClr val="accent2"/>
                    </a:solidFill>
                    <a:latin typeface="+mj-lt"/>
                  </a:rPr>
                  <a:t>data bus </a:t>
                </a:r>
                <a:r>
                  <a:rPr lang="en-GB">
                    <a:latin typeface="+mj-lt"/>
                  </a:rPr>
                  <a:t>is ready for </a:t>
                </a:r>
                <a:r>
                  <a:rPr lang="en-GB" b="1">
                    <a:solidFill>
                      <a:schemeClr val="accent2"/>
                    </a:solidFill>
                    <a:latin typeface="+mj-lt"/>
                  </a:rPr>
                  <a:t>accepting data </a:t>
                </a:r>
                <a:r>
                  <a:rPr lang="en-GB">
                    <a:latin typeface="+mj-lt"/>
                  </a:rPr>
                  <a:t>from the memory or I/O device.</a:t>
                </a:r>
              </a:p>
              <a:p>
                <a:pPr marL="0" indent="0">
                  <a:buNone/>
                </a:pPr>
                <a:endParaRPr lang="en-GB">
                  <a:latin typeface="+mj-lt"/>
                </a:endParaRPr>
              </a:p>
              <a:p>
                <a:pPr marL="342900" indent="-342900">
                  <a:buSzPct val="150000"/>
                  <a:buFont typeface="Arial" pitchFamily="34" charset="0"/>
                  <a:buChar char="•"/>
                </a:pPr>
                <a:endParaRPr lang="en-GB">
                  <a:latin typeface="+mj-lt"/>
                </a:endParaRPr>
              </a:p>
              <a:p>
                <a:pPr marL="0" indent="0">
                  <a:buNone/>
                </a:pPr>
                <a:endParaRPr lang="en-GB" b="1" dirty="0">
                  <a:solidFill>
                    <a:schemeClr val="tx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4" t="-1520" r="-76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8886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Pin Functions</a:t>
            </a:r>
            <a:endParaRPr lang="vi-VN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4"/>
                </a:pPr>
                <a:r>
                  <a:rPr lang="en-GB" b="1" smtClean="0">
                    <a:latin typeface="+mj-lt"/>
                  </a:rPr>
                  <a:t>Control </a:t>
                </a:r>
                <a:r>
                  <a:rPr lang="en-GB" b="1">
                    <a:latin typeface="+mj-lt"/>
                  </a:rPr>
                  <a:t>and Status signals:</a:t>
                </a:r>
              </a:p>
              <a:p>
                <a:pPr marL="0" indent="0">
                  <a:buNone/>
                </a:pPr>
                <a:r>
                  <a:rPr lang="en-GB" b="1">
                    <a:latin typeface="+mj-lt"/>
                  </a:rPr>
                  <a:t>3)</a:t>
                </a:r>
                <a:r>
                  <a:rPr lang="en-GB" sz="2800" b="1">
                    <a:latin typeface="+mj-lt"/>
                  </a:rPr>
                  <a:t/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1" i="1">
                            <a:latin typeface="+mj-lt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+mj-lt"/>
                          </a:rPr>
                          <m:t>𝑾𝑹</m:t>
                        </m:r>
                      </m:e>
                    </m:acc>
                  </m:oMath>
                </a14:m>
                <a:endParaRPr lang="en-GB" b="1" smtClean="0">
                  <a:solidFill>
                    <a:schemeClr val="accent3">
                      <a:lumMod val="75000"/>
                    </a:schemeClr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GB" b="1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 It is an </a:t>
                </a:r>
                <a:r>
                  <a:rPr lang="en-GB" b="1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output  pin </a:t>
                </a:r>
                <a:r>
                  <a:rPr lang="en-GB" b="1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and it is an </a:t>
                </a:r>
                <a:r>
                  <a:rPr lang="en-GB" b="1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active </a:t>
                </a:r>
                <a:r>
                  <a:rPr lang="en-GB" b="1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low</a:t>
                </a:r>
                <a:r>
                  <a:rPr lang="en-GB" b="1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.</a:t>
                </a:r>
                <a:endParaRPr lang="en-GB">
                  <a:solidFill>
                    <a:schemeClr val="accent3">
                      <a:lumMod val="75000"/>
                    </a:schemeClr>
                  </a:solidFill>
                  <a:latin typeface="+mj-lt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GB">
                    <a:latin typeface="+mj-lt"/>
                  </a:rPr>
                  <a:t>Write memory or I/O </a:t>
                </a:r>
                <a:r>
                  <a:rPr lang="en-GB">
                    <a:latin typeface="+mj-lt"/>
                  </a:rPr>
                  <a:t>device</a:t>
                </a:r>
                <a:r>
                  <a:rPr lang="en-GB" smtClean="0">
                    <a:latin typeface="+mj-lt"/>
                  </a:rPr>
                  <a:t>.</a:t>
                </a:r>
                <a:endParaRPr lang="en-GB">
                  <a:latin typeface="+mj-lt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GB">
                    <a:latin typeface="+mj-lt"/>
                  </a:rPr>
                  <a:t>This indicates that the </a:t>
                </a:r>
                <a:r>
                  <a:rPr lang="en-GB" b="1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data on the data bus is </a:t>
                </a:r>
                <a:r>
                  <a:rPr lang="en-GB">
                    <a:latin typeface="+mj-lt"/>
                  </a:rPr>
                  <a:t>to be </a:t>
                </a:r>
                <a:r>
                  <a:rPr lang="en-GB" b="1">
                    <a:solidFill>
                      <a:schemeClr val="accent2"/>
                    </a:solidFill>
                    <a:latin typeface="+mj-lt"/>
                  </a:rPr>
                  <a:t>written into </a:t>
                </a:r>
                <a:r>
                  <a:rPr lang="en-GB">
                    <a:latin typeface="+mj-lt"/>
                  </a:rPr>
                  <a:t>the selected memory location or I/O device.</a:t>
                </a:r>
              </a:p>
              <a:p>
                <a:pPr marL="0" indent="0">
                  <a:buNone/>
                </a:pPr>
                <a:r>
                  <a:rPr lang="en-GB" b="1" smtClean="0">
                    <a:latin typeface="+mj-lt"/>
                  </a:rPr>
                  <a:t>4</a:t>
                </a:r>
                <a:r>
                  <a:rPr lang="en-GB" b="1">
                    <a:latin typeface="+mj-lt"/>
                  </a:rPr>
                  <a:t>) </a:t>
                </a:r>
                <a:r>
                  <a:rPr lang="en-GB" b="1" smtClean="0">
                    <a:latin typeface="+mj-lt"/>
                  </a:rPr>
                  <a:t>IO/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1" i="1" smtClean="0">
                            <a:latin typeface="+mj-lt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+mj-lt"/>
                          </a:rPr>
                          <m:t>𝐌</m:t>
                        </m:r>
                      </m:e>
                    </m:acc>
                  </m:oMath>
                </a14:m>
                <a:endParaRPr lang="en-GB" b="1">
                  <a:latin typeface="+mj-lt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GB" b="1">
                    <a:latin typeface="+mj-lt"/>
                  </a:rPr>
                  <a:t>It is an </a:t>
                </a:r>
                <a:r>
                  <a:rPr lang="en-GB" b="1">
                    <a:solidFill>
                      <a:schemeClr val="accent2"/>
                    </a:solidFill>
                    <a:latin typeface="+mj-lt"/>
                  </a:rPr>
                  <a:t>output pin </a:t>
                </a:r>
                <a:r>
                  <a:rPr lang="en-GB" b="1">
                    <a:latin typeface="+mj-lt"/>
                  </a:rPr>
                  <a:t>and used to </a:t>
                </a:r>
                <a:r>
                  <a:rPr lang="en-GB">
                    <a:latin typeface="+mj-lt"/>
                  </a:rPr>
                  <a:t/>
                </a:r>
                <a:r>
                  <a:rPr lang="en-GB" b="1">
                    <a:solidFill>
                      <a:schemeClr val="accent2"/>
                    </a:solidFill>
                    <a:latin typeface="+mj-lt"/>
                  </a:rPr>
                  <a:t>s</a:t>
                </a:r>
                <a:r>
                  <a:rPr lang="en-GB" b="1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elect memory or an IO </a:t>
                </a:r>
                <a:r>
                  <a:rPr lang="en-GB" b="1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device</a:t>
                </a:r>
                <a:r>
                  <a:rPr lang="en-GB" b="1" smtClean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.</a:t>
                </a:r>
                <a:endParaRPr lang="en-GB">
                  <a:latin typeface="+mj-lt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GB">
                    <a:latin typeface="+mj-lt"/>
                  </a:rPr>
                  <a:t>This status signal indicates that the </a:t>
                </a:r>
                <a:r>
                  <a:rPr lang="en-GB" b="1">
                    <a:latin typeface="+mj-lt"/>
                  </a:rPr>
                  <a:t>read / write </a:t>
                </a:r>
                <a:r>
                  <a:rPr lang="en-GB">
                    <a:latin typeface="+mj-lt"/>
                  </a:rPr>
                  <a:t>operation relates to whether the </a:t>
                </a:r>
                <a:r>
                  <a:rPr lang="en-GB" b="1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memory or I/O </a:t>
                </a:r>
                <a:r>
                  <a:rPr lang="en-GB" b="1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device</a:t>
                </a:r>
                <a:r>
                  <a:rPr lang="en-GB" smtClean="0">
                    <a:latin typeface="+mj-lt"/>
                  </a:rPr>
                  <a:t>.</a:t>
                </a:r>
                <a:endParaRPr lang="en-GB">
                  <a:latin typeface="+mj-lt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GB">
                    <a:latin typeface="+mj-lt"/>
                  </a:rPr>
                  <a:t>It goes </a:t>
                </a:r>
                <a:r>
                  <a:rPr lang="en-GB" b="1">
                    <a:solidFill>
                      <a:srgbClr val="0070C0"/>
                    </a:solidFill>
                    <a:latin typeface="+mj-lt"/>
                  </a:rPr>
                  <a:t>high</a:t>
                </a:r>
                <a:r>
                  <a:rPr lang="en-GB">
                    <a:latin typeface="+mj-lt"/>
                  </a:rPr>
                  <a:t> to indicate an </a:t>
                </a:r>
                <a:r>
                  <a:rPr lang="en-GB" b="1">
                    <a:solidFill>
                      <a:srgbClr val="0070C0"/>
                    </a:solidFill>
                    <a:latin typeface="+mj-lt"/>
                  </a:rPr>
                  <a:t>I/O operation.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GB" smtClean="0">
                    <a:latin typeface="+mj-lt"/>
                  </a:rPr>
                  <a:t>It </a:t>
                </a:r>
                <a:r>
                  <a:rPr lang="en-GB">
                    <a:latin typeface="+mj-lt"/>
                  </a:rPr>
                  <a:t>goes </a:t>
                </a:r>
                <a:r>
                  <a:rPr lang="en-GB" b="1">
                    <a:solidFill>
                      <a:srgbClr val="0070C0"/>
                    </a:solidFill>
                    <a:latin typeface="+mj-lt"/>
                  </a:rPr>
                  <a:t>low </a:t>
                </a:r>
                <a:r>
                  <a:rPr lang="en-GB">
                    <a:latin typeface="+mj-lt"/>
                  </a:rPr>
                  <a:t>for </a:t>
                </a:r>
                <a:r>
                  <a:rPr lang="en-GB" b="1">
                    <a:solidFill>
                      <a:srgbClr val="0070C0"/>
                    </a:solidFill>
                    <a:latin typeface="+mj-lt"/>
                  </a:rPr>
                  <a:t>memory operations.</a:t>
                </a:r>
              </a:p>
              <a:p>
                <a:pPr marL="0" indent="0">
                  <a:buNone/>
                </a:pPr>
                <a:r>
                  <a:rPr lang="en-GB" b="1">
                    <a:latin typeface="+mj-lt"/>
                  </a:rPr>
                  <a:t>5)</a:t>
                </a:r>
                <a:r>
                  <a:rPr lang="en-GB">
                    <a:latin typeface="+mj-lt"/>
                  </a:rPr>
                  <a:t/>
                </a:r>
                <a:r>
                  <a:rPr lang="en-GB" b="1">
                    <a:latin typeface="+mj-lt"/>
                  </a:rPr>
                  <a:t>S1,S0: </a:t>
                </a:r>
                <a:r>
                  <a:rPr lang="en-GB">
                    <a:latin typeface="+mj-lt"/>
                  </a:rPr>
                  <a:t>It is used to </a:t>
                </a:r>
                <a:r>
                  <a:rPr lang="en-GB" b="1">
                    <a:solidFill>
                      <a:schemeClr val="accent2"/>
                    </a:solidFill>
                    <a:latin typeface="+mj-lt"/>
                  </a:rPr>
                  <a:t>know the type of current operation </a:t>
                </a:r>
                <a:r>
                  <a:rPr lang="en-GB">
                    <a:latin typeface="+mj-lt"/>
                  </a:rPr>
                  <a:t>of the microprocessor.</a:t>
                </a:r>
              </a:p>
              <a:p>
                <a:pPr marL="0" indent="0">
                  <a:buNone/>
                </a:pPr>
                <a:endParaRPr lang="en-GB">
                  <a:latin typeface="+mj-lt"/>
                </a:endParaRPr>
              </a:p>
              <a:p>
                <a:pPr marL="342900" indent="-342900">
                  <a:buSzPct val="150000"/>
                  <a:buFont typeface="Arial" pitchFamily="34" charset="0"/>
                  <a:buChar char="•"/>
                </a:pPr>
                <a:endParaRPr lang="en-GB">
                  <a:latin typeface="+mj-lt"/>
                </a:endParaRPr>
              </a:p>
              <a:p>
                <a:pPr marL="0" indent="0">
                  <a:buNone/>
                </a:pPr>
                <a:endParaRPr lang="en-GB" b="1" dirty="0">
                  <a:solidFill>
                    <a:schemeClr val="tx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4" t="-1520" r="-763" b="-401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5373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3200" y="1295400"/>
            <a:ext cx="2743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1" y="1981200"/>
            <a:ext cx="37211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18400" y="3124201"/>
            <a:ext cx="38608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26400" y="4038600"/>
            <a:ext cx="3657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21600" y="5029200"/>
            <a:ext cx="3860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88000" y="2286000"/>
            <a:ext cx="228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/>
          <p:cNvCxnSpPr/>
          <p:nvPr/>
        </p:nvCxnSpPr>
        <p:spPr>
          <a:xfrm>
            <a:off x="2844800" y="2438400"/>
            <a:ext cx="2743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097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61344" y="2362200"/>
            <a:ext cx="335379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Straight Connector 17"/>
          <p:cNvCxnSpPr/>
          <p:nvPr/>
        </p:nvCxnSpPr>
        <p:spPr>
          <a:xfrm>
            <a:off x="6502400" y="3429000"/>
            <a:ext cx="1117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098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00801" y="3657600"/>
            <a:ext cx="14097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9" name="Picture 1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99200" y="4495800"/>
            <a:ext cx="152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Connector 22"/>
          <p:cNvCxnSpPr/>
          <p:nvPr/>
        </p:nvCxnSpPr>
        <p:spPr>
          <a:xfrm>
            <a:off x="7620000" y="4267200"/>
            <a:ext cx="6096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41600" y="3124200"/>
            <a:ext cx="5181600" cy="15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7708900" y="3009636"/>
            <a:ext cx="228600" cy="21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3810000" y="3885936"/>
            <a:ext cx="1524000" cy="21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572000" y="4648200"/>
            <a:ext cx="3556000" cy="15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844800" y="3733800"/>
            <a:ext cx="50800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2566326" y="4724268"/>
            <a:ext cx="1980406" cy="1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556000" y="5638800"/>
            <a:ext cx="42672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16801" y="47244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7404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6892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9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9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2" y="228600"/>
            <a:ext cx="6095999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03200" y="2895601"/>
            <a:ext cx="609600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Case 1 I/M = 0 ,RD = 0 and WR = 1</a:t>
            </a: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Memory Read signal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228602"/>
            <a:ext cx="5384800" cy="266699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400800" y="2895601"/>
            <a:ext cx="558800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Case 1 I/M = 0 ,RD = 1 and WR = 0</a:t>
            </a: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Memory Write signal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" y="3848102"/>
            <a:ext cx="6400799" cy="240029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0" y="6248400"/>
            <a:ext cx="64008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Case 1 I/M = 1 ,RD = 0 and WR = 1 I/O Read signal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04000" y="3810001"/>
            <a:ext cx="5588001" cy="2362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6604000" y="6248401"/>
            <a:ext cx="5588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Case 1 I/M = 1 ,RD = 1 and WR = 0 I/O Write signal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482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Pin Functions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  <a:latin typeface="+mj-lt"/>
              </a:rPr>
              <a:t>8085 Machine Cycle Status and Control Signals.</a:t>
            </a:r>
            <a:endParaRPr lang="en-GB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2" y="1542010"/>
            <a:ext cx="11785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9934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D91DD7-F7B4-4059-AFCB-4DE40ED3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Teaching and Examination Scheme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1" y="1533900"/>
            <a:ext cx="12092607" cy="2971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727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Pin Functions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GB" b="1" dirty="0" smtClean="0">
                <a:latin typeface="+mj-lt"/>
              </a:rPr>
              <a:t>Interrupts </a:t>
            </a:r>
            <a:r>
              <a:rPr lang="en-GB" b="1" dirty="0">
                <a:latin typeface="+mj-lt"/>
              </a:rPr>
              <a:t>and </a:t>
            </a:r>
            <a:r>
              <a:rPr lang="en-GB" b="1" dirty="0" smtClean="0">
                <a:latin typeface="+mj-lt"/>
              </a:rPr>
              <a:t>Externally </a:t>
            </a:r>
            <a:r>
              <a:rPr lang="en-GB" b="1" dirty="0">
                <a:latin typeface="+mj-lt"/>
              </a:rPr>
              <a:t>initiated operations</a:t>
            </a:r>
            <a:r>
              <a:rPr lang="en-GB" b="1" dirty="0" smtClean="0">
                <a:latin typeface="+mj-lt"/>
              </a:rPr>
              <a:t>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 smtClean="0">
                <a:latin typeface="+mj-lt"/>
              </a:rPr>
              <a:t>They </a:t>
            </a:r>
            <a:r>
              <a:rPr lang="en-GB" dirty="0">
                <a:latin typeface="+mj-lt"/>
              </a:rPr>
              <a:t>are the </a:t>
            </a:r>
            <a:r>
              <a:rPr lang="en-GB" b="1" dirty="0">
                <a:solidFill>
                  <a:srgbClr val="C00000"/>
                </a:solidFill>
                <a:latin typeface="+mj-lt"/>
              </a:rPr>
              <a:t>signals</a:t>
            </a:r>
            <a:r>
              <a:rPr lang="en-GB" dirty="0">
                <a:latin typeface="+mj-lt"/>
              </a:rPr>
              <a:t> initiated by </a:t>
            </a:r>
            <a:r>
              <a:rPr lang="en-GB" b="1" dirty="0">
                <a:solidFill>
                  <a:srgbClr val="C00000"/>
                </a:solidFill>
                <a:latin typeface="+mj-lt"/>
              </a:rPr>
              <a:t>an external device </a:t>
            </a:r>
            <a:r>
              <a:rPr lang="en-GB" dirty="0">
                <a:latin typeface="+mj-lt"/>
              </a:rPr>
              <a:t>to </a:t>
            </a:r>
            <a:r>
              <a:rPr lang="en-GB" b="1" dirty="0">
                <a:solidFill>
                  <a:srgbClr val="0070C0"/>
                </a:solidFill>
                <a:latin typeface="+mj-lt"/>
              </a:rPr>
              <a:t>request</a:t>
            </a:r>
            <a:r>
              <a:rPr lang="en-GB" dirty="0">
                <a:latin typeface="+mj-lt"/>
              </a:rPr>
              <a:t> the microprocessor to do a </a:t>
            </a:r>
            <a:r>
              <a:rPr lang="en-GB" b="1" dirty="0">
                <a:solidFill>
                  <a:srgbClr val="0070C0"/>
                </a:solidFill>
                <a:latin typeface="+mj-lt"/>
              </a:rPr>
              <a:t>particular task or work</a:t>
            </a:r>
            <a:r>
              <a:rPr lang="en-GB" dirty="0" smtClean="0">
                <a:latin typeface="+mj-lt"/>
              </a:rPr>
              <a:t>.</a:t>
            </a:r>
            <a:endParaRPr lang="en-GB" dirty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>
                <a:latin typeface="+mj-lt"/>
              </a:rPr>
              <a:t>There are </a:t>
            </a:r>
            <a:r>
              <a:rPr lang="en-GB" b="1" dirty="0">
                <a:solidFill>
                  <a:srgbClr val="0070C0"/>
                </a:solidFill>
                <a:latin typeface="+mj-lt"/>
              </a:rPr>
              <a:t>five </a:t>
            </a:r>
            <a:r>
              <a:rPr lang="en-GB" dirty="0">
                <a:latin typeface="+mj-lt"/>
              </a:rPr>
              <a:t>hardware interrupts called,</a:t>
            </a:r>
          </a:p>
          <a:p>
            <a:pPr marL="0" indent="0">
              <a:buNone/>
            </a:pPr>
            <a:endParaRPr lang="en-GB" dirty="0" smtClean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 smtClean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 smtClean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 smtClean="0">
              <a:latin typeface="+mj-lt"/>
            </a:endParaRPr>
          </a:p>
          <a:p>
            <a:pPr marL="0" indent="0">
              <a:buNone/>
            </a:pPr>
            <a:r>
              <a:rPr lang="en-GB" b="1" dirty="0">
                <a:latin typeface="Calibri" pitchFamily="34" charset="0"/>
              </a:rPr>
              <a:t>On receipt of an interrupt, the microprocessor acknowledges the interrupt by the active </a:t>
            </a:r>
            <a:r>
              <a:rPr lang="en-GB" b="1" dirty="0">
                <a:solidFill>
                  <a:srgbClr val="0070C0"/>
                </a:solidFill>
                <a:latin typeface="Calibri" pitchFamily="34" charset="0"/>
              </a:rPr>
              <a:t>low INTA </a:t>
            </a:r>
            <a:r>
              <a:rPr lang="en-GB" b="1" dirty="0">
                <a:solidFill>
                  <a:srgbClr val="C00000"/>
                </a:solidFill>
                <a:latin typeface="Calibri" pitchFamily="34" charset="0"/>
              </a:rPr>
              <a:t>(Interrupt Acknowledge) </a:t>
            </a:r>
            <a:r>
              <a:rPr lang="en-GB" b="1" dirty="0">
                <a:latin typeface="Calibri" pitchFamily="34" charset="0"/>
              </a:rPr>
              <a:t>signal.</a:t>
            </a:r>
            <a:endParaRPr lang="en-GB" dirty="0">
              <a:latin typeface="Calibri" pitchFamily="34" charset="0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80" y="2635876"/>
            <a:ext cx="5791199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0054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Pin Functions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GB" b="1" dirty="0" smtClean="0">
                <a:latin typeface="+mj-lt"/>
              </a:rPr>
              <a:t>Interrupts </a:t>
            </a:r>
            <a:r>
              <a:rPr lang="en-GB" b="1" dirty="0">
                <a:latin typeface="+mj-lt"/>
              </a:rPr>
              <a:t>and </a:t>
            </a:r>
            <a:r>
              <a:rPr lang="en-GB" b="1" dirty="0" smtClean="0">
                <a:latin typeface="+mj-lt"/>
              </a:rPr>
              <a:t>Externally </a:t>
            </a:r>
            <a:r>
              <a:rPr lang="en-GB" b="1" dirty="0">
                <a:latin typeface="+mj-lt"/>
              </a:rPr>
              <a:t>initiated operations</a:t>
            </a:r>
            <a:r>
              <a:rPr lang="en-GB" b="1" dirty="0" smtClean="0">
                <a:latin typeface="+mj-lt"/>
              </a:rPr>
              <a:t>:</a:t>
            </a:r>
          </a:p>
          <a:p>
            <a:pPr marL="365760" indent="-256032">
              <a:buFont typeface="Wingdings 3"/>
              <a:buChar char=""/>
              <a:defRPr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marL="365760" indent="-256032">
              <a:buFont typeface="Wingdings 3"/>
              <a:buChar char=""/>
              <a:defRPr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365760" indent="-256032">
              <a:buFont typeface="Wingdings 3"/>
              <a:buChar char=""/>
              <a:defRPr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marL="365760" indent="-256032">
              <a:buFont typeface="Wingdings 3"/>
              <a:buChar char=""/>
              <a:defRPr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109728" indent="0">
              <a:buNone/>
              <a:defRPr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marL="365760" indent="-256032">
              <a:buFont typeface="Wingdings 3"/>
              <a:buChar char=""/>
              <a:defRPr/>
            </a:pPr>
            <a:r>
              <a:rPr lang="en-US" dirty="0" smtClean="0">
                <a:latin typeface="+mj-lt"/>
                <a:cs typeface="Calibri" pitchFamily="34" charset="0"/>
              </a:rPr>
              <a:t>Responding</a:t>
            </a:r>
            <a:r>
              <a:rPr lang="en-US" dirty="0">
                <a:latin typeface="+mj-lt"/>
                <a:cs typeface="Calibri" pitchFamily="34" charset="0"/>
                <a:sym typeface="Wingdings" pitchFamily="2" charset="2"/>
              </a:rPr>
              <a:t></a:t>
            </a:r>
            <a:r>
              <a:rPr lang="en-US" dirty="0">
                <a:latin typeface="+mj-lt"/>
                <a:cs typeface="Calibri" pitchFamily="34" charset="0"/>
              </a:rPr>
              <a:t>“</a:t>
            </a:r>
            <a:r>
              <a:rPr lang="en-US" u="sng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rPr>
              <a:t>delayed</a:t>
            </a:r>
            <a:r>
              <a:rPr lang="en-US" dirty="0" err="1">
                <a:latin typeface="+mj-lt"/>
                <a:cs typeface="Calibri" pitchFamily="34" charset="0"/>
              </a:rPr>
              <a:t>or</a:t>
            </a:r>
            <a:r>
              <a:rPr lang="en-US" u="sng" dirty="0">
                <a:solidFill>
                  <a:srgbClr val="FF3300"/>
                </a:solidFill>
                <a:latin typeface="+mj-lt"/>
                <a:cs typeface="Calibri" pitchFamily="34" charset="0"/>
              </a:rPr>
              <a:t> </a:t>
            </a:r>
            <a:r>
              <a:rPr lang="en-US" u="sng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rPr>
              <a:t>immediate</a:t>
            </a:r>
            <a:r>
              <a:rPr lang="en-US" dirty="0">
                <a:solidFill>
                  <a:srgbClr val="990000"/>
                </a:solidFill>
                <a:latin typeface="+mj-lt"/>
                <a:cs typeface="Calibri" pitchFamily="34" charset="0"/>
              </a:rPr>
              <a:t>”</a:t>
            </a:r>
          </a:p>
          <a:p>
            <a:pPr marL="365760" indent="-256032">
              <a:defRPr/>
            </a:pPr>
            <a:r>
              <a:rPr lang="en-US" dirty="0">
                <a:solidFill>
                  <a:srgbClr val="990000"/>
                </a:solidFill>
                <a:latin typeface="+mj-lt"/>
                <a:cs typeface="Calibri" pitchFamily="34" charset="0"/>
              </a:rPr>
              <a:t>	 “</a:t>
            </a:r>
            <a:r>
              <a:rPr lang="en-US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rPr>
              <a:t>Maskable</a:t>
            </a:r>
            <a:r>
              <a:rPr lang="en-US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rPr>
              <a:t>or</a:t>
            </a:r>
            <a:r>
              <a:rPr lang="en-US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rPr>
              <a:t> Non-</a:t>
            </a:r>
            <a:r>
              <a:rPr lang="en-US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rPr>
              <a:t>maskable</a:t>
            </a:r>
            <a:r>
              <a:rPr lang="en-US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rPr>
              <a:t> </a:t>
            </a:r>
            <a:r>
              <a:rPr lang="en-US" sz="2800" dirty="0">
                <a:latin typeface="+mj-lt"/>
                <a:cs typeface="Calibri" pitchFamily="34" charset="0"/>
              </a:rPr>
              <a:t>”Trap is non </a:t>
            </a:r>
            <a:r>
              <a:rPr lang="en-US" sz="2800" dirty="0" err="1">
                <a:latin typeface="+mj-lt"/>
                <a:cs typeface="Calibri" pitchFamily="34" charset="0"/>
              </a:rPr>
              <a:t>maskable</a:t>
            </a:r>
            <a:r>
              <a:rPr lang="en-US" sz="2800" dirty="0">
                <a:latin typeface="+mj-lt"/>
                <a:cs typeface="Calibri" pitchFamily="34" charset="0"/>
              </a:rPr>
              <a:t>. </a:t>
            </a:r>
            <a:endParaRPr lang="en-US" sz="2800" dirty="0" smtClean="0">
              <a:latin typeface="+mj-lt"/>
              <a:cs typeface="Calibri" pitchFamily="34" charset="0"/>
            </a:endParaRPr>
          </a:p>
          <a:p>
            <a:pPr marL="365760" indent="-256032">
              <a:defRPr/>
            </a:pPr>
            <a:r>
              <a:rPr lang="en-US" sz="2800" u="sng" dirty="0" smtClean="0">
                <a:latin typeface="+mj-lt"/>
                <a:cs typeface="Calibri" pitchFamily="34" charset="0"/>
              </a:rPr>
              <a:t>Vectored</a:t>
            </a:r>
            <a:r>
              <a:rPr lang="en-US" sz="2800" dirty="0">
                <a:latin typeface="+mj-lt"/>
                <a:cs typeface="Calibri" pitchFamily="34" charset="0"/>
              </a:rPr>
              <a:t>: The address of the subroutine is </a:t>
            </a:r>
            <a:r>
              <a:rPr lang="en-US" sz="2800" b="1" dirty="0">
                <a:solidFill>
                  <a:srgbClr val="00B050"/>
                </a:solidFill>
                <a:latin typeface="+mj-lt"/>
                <a:cs typeface="Calibri" pitchFamily="34" charset="0"/>
              </a:rPr>
              <a:t>already known</a:t>
            </a:r>
            <a:r>
              <a:rPr lang="en-US" sz="2800" dirty="0">
                <a:latin typeface="+mj-lt"/>
                <a:cs typeface="Calibri" pitchFamily="34" charset="0"/>
              </a:rPr>
              <a:t> to the Microprocessor.(Trap , RST 7.5,RST 6.5 and RST 5.5 </a:t>
            </a:r>
            <a:r>
              <a:rPr lang="en-US" sz="2800" dirty="0" smtClean="0">
                <a:latin typeface="+mj-lt"/>
                <a:cs typeface="Calibri" pitchFamily="34" charset="0"/>
              </a:rPr>
              <a:t>).</a:t>
            </a:r>
          </a:p>
          <a:p>
            <a:pPr marL="365760" indent="-256032">
              <a:defRPr/>
            </a:pPr>
            <a:r>
              <a:rPr lang="en-US" sz="2800" u="sng" dirty="0" smtClean="0">
                <a:latin typeface="+mj-lt"/>
                <a:cs typeface="Calibri" pitchFamily="34" charset="0"/>
              </a:rPr>
              <a:t>Non </a:t>
            </a:r>
            <a:r>
              <a:rPr lang="en-US" sz="2800" u="sng" dirty="0">
                <a:latin typeface="+mj-lt"/>
                <a:cs typeface="Calibri" pitchFamily="34" charset="0"/>
              </a:rPr>
              <a:t>Vectored</a:t>
            </a:r>
            <a:r>
              <a:rPr lang="en-US" sz="2800" dirty="0">
                <a:latin typeface="+mj-lt"/>
                <a:cs typeface="Calibri" pitchFamily="34" charset="0"/>
              </a:rPr>
              <a:t>: The </a:t>
            </a:r>
            <a:r>
              <a:rPr lang="en-US" sz="2800" b="1" dirty="0">
                <a:solidFill>
                  <a:schemeClr val="accent3"/>
                </a:solidFill>
                <a:latin typeface="+mj-lt"/>
                <a:cs typeface="Calibri" pitchFamily="34" charset="0"/>
              </a:rPr>
              <a:t>device will have to supply </a:t>
            </a:r>
            <a:r>
              <a:rPr lang="en-US" sz="2800" dirty="0">
                <a:latin typeface="+mj-lt"/>
                <a:cs typeface="Calibri" pitchFamily="34" charset="0"/>
              </a:rPr>
              <a:t>the address of the subroutine to the Microprocessor.(INTR).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6680" y="1439214"/>
            <a:ext cx="7122018" cy="225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332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Pin Functions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GB" b="1" smtClean="0">
                <a:latin typeface="+mj-lt"/>
              </a:rPr>
              <a:t>Interrupts </a:t>
            </a:r>
            <a:r>
              <a:rPr lang="en-GB" b="1">
                <a:latin typeface="+mj-lt"/>
              </a:rPr>
              <a:t>and </a:t>
            </a:r>
            <a:r>
              <a:rPr lang="en-GB" b="1" smtClean="0">
                <a:latin typeface="+mj-lt"/>
              </a:rPr>
              <a:t>Externally </a:t>
            </a:r>
            <a:r>
              <a:rPr lang="en-GB" b="1">
                <a:latin typeface="+mj-lt"/>
              </a:rPr>
              <a:t>initiated operations</a:t>
            </a:r>
            <a:r>
              <a:rPr lang="en-GB" b="1" smtClean="0">
                <a:latin typeface="+mj-lt"/>
              </a:rPr>
              <a:t>:</a:t>
            </a:r>
          </a:p>
          <a:p>
            <a:pPr marL="365760" indent="-256032">
              <a:buFont typeface="Wingdings 3"/>
              <a:buChar char=""/>
              <a:defRPr/>
            </a:pPr>
            <a:endParaRPr lang="en-US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1638"/>
            <a:ext cx="12090400" cy="495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51492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8085 Microprocessor Pin Functions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GB" b="1" dirty="0" smtClean="0">
                <a:latin typeface="+mj-lt"/>
              </a:rPr>
              <a:t>Interrupts </a:t>
            </a:r>
            <a:r>
              <a:rPr lang="en-GB" b="1" dirty="0">
                <a:latin typeface="+mj-lt"/>
              </a:rPr>
              <a:t>and </a:t>
            </a:r>
            <a:r>
              <a:rPr lang="en-GB" b="1" dirty="0" smtClean="0">
                <a:latin typeface="+mj-lt"/>
              </a:rPr>
              <a:t>Externally </a:t>
            </a:r>
            <a:r>
              <a:rPr lang="en-GB" b="1" dirty="0">
                <a:latin typeface="+mj-lt"/>
              </a:rPr>
              <a:t>initiated operations</a:t>
            </a:r>
            <a:r>
              <a:rPr lang="en-GB" b="1" dirty="0" smtClean="0">
                <a:latin typeface="+mj-lt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Reset In ( active low)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latin typeface="+mj-lt"/>
              </a:rPr>
              <a:t>This signal is used to reset the microprocessor.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latin typeface="+mj-lt"/>
              </a:rPr>
              <a:t>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Input signal</a:t>
            </a:r>
            <a:endParaRPr lang="en-GB" dirty="0">
              <a:latin typeface="+mj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latin typeface="+mj-lt"/>
              </a:rPr>
              <a:t>The program counter inside the microprocessor is set </a:t>
            </a:r>
            <a:r>
              <a:rPr lang="en-GB" b="1" dirty="0">
                <a:latin typeface="+mj-lt"/>
              </a:rPr>
              <a:t>to </a:t>
            </a:r>
            <a:r>
              <a:rPr lang="en-GB" b="1" dirty="0">
                <a:solidFill>
                  <a:srgbClr val="0070C0"/>
                </a:solidFill>
                <a:latin typeface="+mj-lt"/>
              </a:rPr>
              <a:t>zero</a:t>
            </a:r>
            <a:r>
              <a:rPr lang="en-GB" b="1" dirty="0" smtClean="0">
                <a:solidFill>
                  <a:srgbClr val="0070C0"/>
                </a:solidFill>
                <a:latin typeface="+mj-lt"/>
              </a:rPr>
              <a:t>.</a:t>
            </a:r>
            <a:endParaRPr lang="en-GB" dirty="0"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Reset Out (Output):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latin typeface="+mj-lt"/>
              </a:rPr>
              <a:t>It indicates CPU is being reset.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Output signal</a:t>
            </a:r>
            <a:endParaRPr lang="en-GB" dirty="0">
              <a:latin typeface="+mj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latin typeface="+mj-lt"/>
              </a:rPr>
              <a:t>Used to </a:t>
            </a:r>
            <a:r>
              <a:rPr lang="en-GB" b="1" dirty="0">
                <a:solidFill>
                  <a:srgbClr val="FF0000"/>
                </a:solidFill>
                <a:latin typeface="+mj-lt"/>
              </a:rPr>
              <a:t>reset all </a:t>
            </a:r>
            <a:r>
              <a:rPr lang="en-GB" dirty="0">
                <a:latin typeface="+mj-lt"/>
              </a:rPr>
              <a:t>the connected devices when the microprocessor is reset.</a:t>
            </a:r>
          </a:p>
          <a:p>
            <a:pPr marL="566928" indent="-457200">
              <a:buFont typeface="+mj-lt"/>
              <a:buAutoNum type="arabicPeriod" startAt="6"/>
              <a:defRPr/>
            </a:pPr>
            <a:r>
              <a:rPr lang="en-US" b="1" dirty="0">
                <a:latin typeface="+mj-lt"/>
              </a:rPr>
              <a:t>Serial </a:t>
            </a:r>
            <a:r>
              <a:rPr lang="en-US" b="1" dirty="0" smtClean="0">
                <a:latin typeface="+mj-lt"/>
              </a:rPr>
              <a:t>I/O: </a:t>
            </a:r>
            <a:r>
              <a:rPr lang="en-US" dirty="0" smtClean="0">
                <a:latin typeface="+mj-lt"/>
              </a:rPr>
              <a:t>The </a:t>
            </a:r>
            <a:r>
              <a:rPr lang="en-US" dirty="0">
                <a:latin typeface="+mj-lt"/>
              </a:rPr>
              <a:t>8085 has </a:t>
            </a:r>
            <a:r>
              <a:rPr lang="en-US" b="1" dirty="0">
                <a:latin typeface="+mj-lt"/>
              </a:rPr>
              <a:t>2 signals </a:t>
            </a:r>
            <a:r>
              <a:rPr lang="en-US" dirty="0">
                <a:latin typeface="+mj-lt"/>
              </a:rPr>
              <a:t>to implement the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serial transmission</a:t>
            </a:r>
            <a:r>
              <a:rPr lang="en-US" dirty="0">
                <a:latin typeface="+mj-lt"/>
              </a:rPr>
              <a:t> those are </a:t>
            </a:r>
          </a:p>
          <a:p>
            <a:pPr marL="342900" indent="-342900">
              <a:buAutoNum type="arabicParenR"/>
            </a:pPr>
            <a:r>
              <a:rPr lang="en-US" dirty="0">
                <a:latin typeface="+mj-lt"/>
              </a:rPr>
              <a:t>SID   – 	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S</a:t>
            </a:r>
            <a:r>
              <a:rPr lang="en-US" dirty="0">
                <a:latin typeface="+mj-lt"/>
              </a:rPr>
              <a:t>erial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dirty="0">
                <a:latin typeface="+mj-lt"/>
              </a:rPr>
              <a:t>nput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D</a:t>
            </a:r>
            <a:r>
              <a:rPr lang="en-US" dirty="0">
                <a:latin typeface="+mj-lt"/>
              </a:rPr>
              <a:t>ata </a:t>
            </a:r>
          </a:p>
          <a:p>
            <a:pPr marL="342900" indent="-342900">
              <a:buAutoNum type="arabicParenR"/>
            </a:pPr>
            <a:r>
              <a:rPr lang="en-US" dirty="0">
                <a:latin typeface="+mj-lt"/>
              </a:rPr>
              <a:t>SOD – 	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S</a:t>
            </a:r>
            <a:r>
              <a:rPr lang="en-US" dirty="0">
                <a:latin typeface="+mj-lt"/>
              </a:rPr>
              <a:t>erial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dirty="0">
                <a:latin typeface="+mj-lt"/>
              </a:rPr>
              <a:t>utput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D</a:t>
            </a:r>
            <a:r>
              <a:rPr lang="en-US" dirty="0">
                <a:latin typeface="+mj-lt"/>
              </a:rPr>
              <a:t>ata</a:t>
            </a: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3200" y="457200"/>
            <a:ext cx="6807199" cy="914399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>
          <a:xfrm>
            <a:off x="-188835" y="1336963"/>
            <a:ext cx="11277600" cy="1177638"/>
          </a:xfrm>
        </p:spPr>
        <p:txBody>
          <a:bodyPr>
            <a:normAutofit fontScale="40000" lnSpcReduction="20000"/>
          </a:bodyPr>
          <a:lstStyle/>
          <a:p>
            <a:pPr marL="109728" indent="0" eaLnBrk="1" hangingPunct="1">
              <a:buClrTx/>
              <a:buSzPct val="15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 </a:t>
            </a:r>
          </a:p>
          <a:p>
            <a:pPr eaLnBrk="1" hangingPunct="1"/>
            <a:endParaRPr lang="en-US" sz="2000" dirty="0" smtClean="0">
              <a:solidFill>
                <a:schemeClr val="tx2"/>
              </a:solidFill>
            </a:endParaRPr>
          </a:p>
          <a:p>
            <a:pPr eaLnBrk="1" hangingPunct="1"/>
            <a:endParaRPr lang="en-US" sz="2000" dirty="0" smtClean="0">
              <a:solidFill>
                <a:schemeClr val="tx2"/>
              </a:solidFill>
            </a:endParaRPr>
          </a:p>
          <a:p>
            <a:pPr marL="109728" indent="0" eaLnBrk="1" hangingPunct="1">
              <a:buNone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109728" indent="0">
              <a:buNone/>
            </a:pPr>
            <a:r>
              <a:rPr lang="en-US" sz="5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endParaRPr lang="en-US" sz="54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1" y="34287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0" y="1752600"/>
            <a:ext cx="121920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24078" lvl="0" indent="-514350"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Calibri" pitchFamily="34" charset="0"/>
              </a:rPr>
              <a:t>1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. T-STATE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Calibri" pitchFamily="34" charset="0"/>
            </a:endParaRPr>
          </a:p>
          <a:p>
            <a:pPr marL="624078" lvl="0" indent="-514350"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Calibri" pitchFamily="34" charset="0"/>
              </a:rPr>
              <a:t>2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. MACHINE CYCLE </a:t>
            </a:r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Calibri" pitchFamily="34" charset="0"/>
              </a:rPr>
              <a:t>3.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INSTRUCTION CYCLE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Calibri" pitchFamily="34" charset="0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4.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Calibri" pitchFamily="34" charset="0"/>
              </a:rPr>
              <a:t>DIFFERENT MACHINE TIMING DIAGRAM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5.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ea"/>
                <a:cs typeface="Calibri" pitchFamily="34" charset="0"/>
              </a:rPr>
              <a:t>EXAMPLES OF INSTRUCTION CYCLES</a:t>
            </a:r>
          </a:p>
        </p:txBody>
      </p:sp>
    </p:spTree>
    <p:extLst>
      <p:ext uri="{BB962C8B-B14F-4D97-AF65-F5344CB8AC3E}">
        <p14:creationId xmlns="" xmlns:p14="http://schemas.microsoft.com/office/powerpoint/2010/main" val="5378980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mtClean="0"/>
              <a:t>T- State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80" y="863444"/>
            <a:ext cx="11984620" cy="5616485"/>
          </a:xfrm>
        </p:spPr>
        <p:txBody>
          <a:bodyPr/>
          <a:lstStyle/>
          <a:p>
            <a:pPr algn="l"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Microprocessor performs an </a:t>
            </a:r>
            <a:r>
              <a:rPr lang="en-US" sz="3200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operation</a:t>
            </a:r>
            <a:r>
              <a:rPr lang="en-US" sz="3200" dirty="0" smtClean="0">
                <a:latin typeface="+mj-lt"/>
                <a:cs typeface="Times New Roman" pitchFamily="18" charset="0"/>
              </a:rPr>
              <a:t> in a </a:t>
            </a:r>
            <a:r>
              <a:rPr lang="en-US" sz="3200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specific time period</a:t>
            </a:r>
            <a:r>
              <a:rPr lang="en-US" sz="3200" dirty="0" smtClean="0">
                <a:latin typeface="+mj-lt"/>
                <a:cs typeface="Times New Roman" pitchFamily="18" charset="0"/>
              </a:rPr>
              <a:t> i.e. specific clock cycles.</a:t>
            </a:r>
          </a:p>
          <a:p>
            <a:pPr algn="l">
              <a:buFont typeface="Wingdings" pitchFamily="2" charset="2"/>
              <a:buChar char="v"/>
            </a:pPr>
            <a:r>
              <a:rPr lang="en-US" sz="3200" dirty="0" smtClean="0">
                <a:latin typeface="+mj-lt"/>
                <a:cs typeface="Times New Roman" pitchFamily="18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Each clock cycle is called as T-state.</a:t>
            </a:r>
          </a:p>
          <a:p>
            <a:pPr algn="l"/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sz="3200" dirty="0"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5588000" y="4038601"/>
            <a:ext cx="508000" cy="1219201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0" y="4038601"/>
            <a:ext cx="2133600" cy="1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229600" y="4038600"/>
            <a:ext cx="508000" cy="12192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04800" y="4038601"/>
            <a:ext cx="508000" cy="1219201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12800" y="4038601"/>
            <a:ext cx="2133600" cy="1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946400" y="4038601"/>
            <a:ext cx="508000" cy="12192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54400" y="5257801"/>
            <a:ext cx="2133600" cy="1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737600" y="5257801"/>
            <a:ext cx="2133600" cy="1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946400" y="2819400"/>
            <a:ext cx="101600" cy="27432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229600" y="2819400"/>
            <a:ext cx="101600" cy="274320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48000" y="3352800"/>
            <a:ext cx="5181600" cy="76200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000" y="2819401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T - STATE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smtClean="0"/>
              <a:t>Machine Cycle: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80" y="863444"/>
            <a:ext cx="11984620" cy="5616485"/>
          </a:xfrm>
        </p:spPr>
        <p:txBody>
          <a:bodyPr/>
          <a:lstStyle/>
          <a:p>
            <a:pPr algn="l">
              <a:buFont typeface="Wingdings" pitchFamily="2" charset="2"/>
              <a:buChar char="v"/>
            </a:pPr>
            <a:r>
              <a:rPr lang="en-US" sz="3200" dirty="0" smtClean="0">
                <a:latin typeface="+mj-lt"/>
                <a:cs typeface="Times New Roman" pitchFamily="18" charset="0"/>
              </a:rPr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time required to access the memory or input/output devices is called machine cycle</a:t>
            </a:r>
          </a:p>
          <a:p>
            <a:pPr algn="l">
              <a:buFont typeface="Wingdings" pitchFamily="2" charset="2"/>
              <a:buChar char="v"/>
            </a:pPr>
            <a:r>
              <a:rPr lang="en-US" sz="3200" b="1" dirty="0" smtClean="0">
                <a:latin typeface="+mj-lt"/>
                <a:cs typeface="Times New Roman" pitchFamily="18" charset="0"/>
              </a:rPr>
              <a:t>Machine cycle consists of 3 to 6 T-states.</a:t>
            </a:r>
          </a:p>
          <a:p>
            <a:pPr algn="l">
              <a:buFont typeface="Wingdings" pitchFamily="2" charset="2"/>
              <a:buChar char="v"/>
            </a:pPr>
            <a:endParaRPr lang="en-GB" sz="3200" dirty="0">
              <a:latin typeface="+mj-lt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47" y="2733333"/>
            <a:ext cx="11553229" cy="355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smtClean="0"/>
              <a:t>Machine Cycle: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80" y="863444"/>
            <a:ext cx="11984620" cy="5616485"/>
          </a:xfrm>
        </p:spPr>
        <p:txBody>
          <a:bodyPr/>
          <a:lstStyle/>
          <a:p>
            <a:pPr algn="l">
              <a:buFont typeface="Wingdings" pitchFamily="2" charset="2"/>
              <a:buChar char="v"/>
            </a:pPr>
            <a:r>
              <a:rPr lang="en-US" sz="3200" b="1" dirty="0" smtClean="0">
                <a:latin typeface="+mj-lt"/>
                <a:cs typeface="Calibri" pitchFamily="34" charset="0"/>
              </a:rPr>
              <a:t>Question:  Name</a:t>
            </a:r>
            <a:r>
              <a:rPr lang="en-US" sz="32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different types of </a:t>
            </a:r>
            <a:r>
              <a:rPr lang="en-US" sz="3200" b="1" dirty="0" smtClean="0">
                <a:latin typeface="+mj-lt"/>
                <a:cs typeface="Calibri" pitchFamily="34" charset="0"/>
              </a:rPr>
              <a:t>machine cycles </a:t>
            </a:r>
            <a:r>
              <a:rPr lang="en-US" sz="32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executed by the 8085 microprocessor?(GTU exam </a:t>
            </a:r>
            <a:r>
              <a:rPr lang="en-US" sz="3200" b="1" dirty="0" err="1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que</a:t>
            </a:r>
            <a:r>
              <a:rPr lang="en-US" sz="32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.)</a:t>
            </a:r>
            <a:endParaRPr lang="en-US" sz="2800" dirty="0" smtClean="0">
              <a:latin typeface="+mj-lt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dirty="0" smtClean="0">
                <a:latin typeface="+mj-lt"/>
                <a:cs typeface="Times New Roman" pitchFamily="18" charset="0"/>
              </a:rPr>
              <a:t>There are total 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seven machine </a:t>
            </a:r>
            <a:r>
              <a:rPr lang="en-US" sz="2800" dirty="0" smtClean="0">
                <a:latin typeface="+mj-lt"/>
                <a:cs typeface="Times New Roman" pitchFamily="18" charset="0"/>
              </a:rPr>
              <a:t>cycles in 8085 MP,</a:t>
            </a:r>
          </a:p>
          <a:p>
            <a:pPr marL="914400" algn="l">
              <a:buSzPct val="120000"/>
              <a:buFont typeface="+mj-lt"/>
              <a:buAutoNum type="arabicPeriod"/>
            </a:pPr>
            <a:r>
              <a:rPr lang="en-US" sz="2800" dirty="0" smtClean="0">
                <a:latin typeface="+mj-lt"/>
                <a:cs typeface="Times New Roman" pitchFamily="18" charset="0"/>
              </a:rPr>
              <a:t>     </a:t>
            </a:r>
            <a:r>
              <a:rPr lang="en-US" sz="2800" dirty="0" err="1" smtClean="0">
                <a:latin typeface="+mj-lt"/>
                <a:cs typeface="Times New Roman" pitchFamily="18" charset="0"/>
              </a:rPr>
              <a:t>Opcode</a:t>
            </a:r>
            <a:r>
              <a:rPr lang="en-US" sz="2800" dirty="0" smtClean="0">
                <a:latin typeface="+mj-lt"/>
                <a:cs typeface="Times New Roman" pitchFamily="18" charset="0"/>
              </a:rPr>
              <a:t> Fetch (4T to 6 T-state)</a:t>
            </a:r>
          </a:p>
          <a:p>
            <a:pPr marL="914400" algn="l">
              <a:buSzPct val="120000"/>
              <a:buFont typeface="+mj-lt"/>
              <a:buAutoNum type="arabicPeriod"/>
            </a:pPr>
            <a:r>
              <a:rPr lang="en-US" sz="2800" dirty="0" smtClean="0">
                <a:latin typeface="+mj-lt"/>
                <a:cs typeface="Times New Roman" pitchFamily="18" charset="0"/>
              </a:rPr>
              <a:t>     Memory Read (3 State)</a:t>
            </a:r>
          </a:p>
          <a:p>
            <a:pPr marL="914400" algn="l">
              <a:buSzPct val="120000"/>
              <a:buFont typeface="+mj-lt"/>
              <a:buAutoNum type="arabicPeriod"/>
            </a:pPr>
            <a:r>
              <a:rPr lang="en-US" sz="2800" dirty="0" smtClean="0">
                <a:latin typeface="+mj-lt"/>
                <a:cs typeface="Times New Roman" pitchFamily="18" charset="0"/>
              </a:rPr>
              <a:t>     Memory Write  (3 State)</a:t>
            </a:r>
          </a:p>
          <a:p>
            <a:pPr marL="914400" algn="l">
              <a:buSzPct val="120000"/>
              <a:buFont typeface="+mj-lt"/>
              <a:buAutoNum type="arabicPeriod"/>
            </a:pPr>
            <a:r>
              <a:rPr lang="en-US" sz="2800" dirty="0" smtClean="0">
                <a:latin typeface="+mj-lt"/>
                <a:cs typeface="Times New Roman" pitchFamily="18" charset="0"/>
              </a:rPr>
              <a:t>      I/O Read (3 State)</a:t>
            </a:r>
          </a:p>
          <a:p>
            <a:pPr marL="914400" algn="l">
              <a:buSzPct val="120000"/>
              <a:buFont typeface="+mj-lt"/>
              <a:buAutoNum type="arabicPeriod"/>
            </a:pPr>
            <a:r>
              <a:rPr lang="en-US" sz="2800" dirty="0" smtClean="0">
                <a:latin typeface="+mj-lt"/>
                <a:cs typeface="Times New Roman" pitchFamily="18" charset="0"/>
              </a:rPr>
              <a:t>      I/O Write (3 State)</a:t>
            </a:r>
          </a:p>
          <a:p>
            <a:pPr marL="914400" algn="l">
              <a:buSzPct val="120000"/>
              <a:buFont typeface="+mj-lt"/>
              <a:buAutoNum type="arabicPeriod"/>
            </a:pPr>
            <a:r>
              <a:rPr lang="en-US" sz="2800" dirty="0" smtClean="0">
                <a:latin typeface="+mj-lt"/>
                <a:cs typeface="Times New Roman" pitchFamily="18" charset="0"/>
              </a:rPr>
              <a:t>      INTR Acknowledge</a:t>
            </a:r>
          </a:p>
          <a:p>
            <a:pPr marL="914400" algn="l">
              <a:buSzPct val="120000"/>
              <a:buFont typeface="+mj-lt"/>
              <a:buAutoNum type="arabicPeriod"/>
            </a:pPr>
            <a:r>
              <a:rPr lang="en-US" sz="2800" dirty="0" smtClean="0">
                <a:latin typeface="+mj-lt"/>
                <a:cs typeface="Times New Roman" pitchFamily="18" charset="0"/>
              </a:rPr>
              <a:t>       Bus Idle</a:t>
            </a:r>
          </a:p>
          <a:p>
            <a:pPr marL="971550" lvl="1" indent="-514350" algn="ctr">
              <a:buNone/>
            </a:pPr>
            <a:endParaRPr lang="en-US" sz="3200" dirty="0" smtClean="0">
              <a:latin typeface="+mj-lt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GB" sz="32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smtClean="0"/>
              <a:t>Instruction Cycle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80" y="863444"/>
            <a:ext cx="11984620" cy="5616485"/>
          </a:xfrm>
        </p:spPr>
        <p:txBody>
          <a:bodyPr/>
          <a:lstStyle/>
          <a:p>
            <a:pPr algn="l">
              <a:buFont typeface="Wingdings" pitchFamily="2" charset="2"/>
              <a:buChar char="v"/>
            </a:pPr>
            <a:r>
              <a:rPr lang="en-US" sz="3200" dirty="0" smtClean="0">
                <a:latin typeface="+mj-lt"/>
                <a:cs typeface="Times New Roman" pitchFamily="18" charset="0"/>
              </a:rPr>
              <a:t> </a:t>
            </a:r>
            <a:r>
              <a:rPr lang="en-US" sz="3200" dirty="0" smtClean="0">
                <a:latin typeface="+mj-lt"/>
                <a:cs typeface="Calibri" pitchFamily="34" charset="0"/>
              </a:rPr>
              <a:t>It is defined as the </a:t>
            </a:r>
            <a:r>
              <a:rPr lang="en-US" sz="3200" b="1" dirty="0" smtClean="0">
                <a:solidFill>
                  <a:srgbClr val="00B050"/>
                </a:solidFill>
                <a:latin typeface="+mj-lt"/>
                <a:cs typeface="Calibri" pitchFamily="34" charset="0"/>
              </a:rPr>
              <a:t>time required </a:t>
            </a:r>
            <a:r>
              <a:rPr lang="en-US" sz="3200" dirty="0" smtClean="0">
                <a:latin typeface="+mj-lt"/>
                <a:cs typeface="Calibri" pitchFamily="34" charset="0"/>
              </a:rPr>
              <a:t>to complete the execution of an instruction called </a:t>
            </a:r>
            <a:r>
              <a:rPr lang="en-US" sz="3200" b="1" dirty="0" smtClean="0">
                <a:solidFill>
                  <a:srgbClr val="00B050"/>
                </a:solidFill>
                <a:latin typeface="+mj-lt"/>
                <a:cs typeface="Calibri" pitchFamily="34" charset="0"/>
              </a:rPr>
              <a:t>Instruction Cycle</a:t>
            </a:r>
            <a:r>
              <a:rPr lang="en-US" sz="3200" dirty="0" smtClean="0">
                <a:solidFill>
                  <a:srgbClr val="00B050"/>
                </a:solidFill>
                <a:latin typeface="+mj-lt"/>
                <a:cs typeface="Calibri" pitchFamily="34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 smtClean="0">
                <a:solidFill>
                  <a:srgbClr val="00B050"/>
                </a:solidFill>
                <a:latin typeface="+mj-lt"/>
                <a:cs typeface="Calibri" pitchFamily="34" charset="0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1 Instruction cycle </a:t>
            </a:r>
            <a:r>
              <a:rPr lang="en-US" sz="3200" dirty="0" smtClean="0">
                <a:latin typeface="+mj-lt"/>
                <a:cs typeface="Calibri" pitchFamily="34" charset="0"/>
              </a:rPr>
              <a:t>consists of  1 to 6 machine cycle.</a:t>
            </a:r>
          </a:p>
          <a:p>
            <a:pPr>
              <a:buFont typeface="Wingdings" pitchFamily="2" charset="2"/>
              <a:buChar char="v"/>
            </a:pPr>
            <a:endParaRPr lang="en-US" sz="3200" dirty="0" smtClean="0">
              <a:solidFill>
                <a:srgbClr val="00B050"/>
              </a:solidFill>
              <a:latin typeface="+mj-lt"/>
              <a:cs typeface="Calibri" pitchFamily="34" charset="0"/>
            </a:endParaRPr>
          </a:p>
          <a:p>
            <a:pPr algn="l">
              <a:buFont typeface="Wingdings" pitchFamily="2" charset="2"/>
              <a:buChar char="v"/>
            </a:pPr>
            <a:endParaRPr lang="en-GB" sz="32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921" y="2636793"/>
            <a:ext cx="11152427" cy="332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Status Signals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381157" y="936281"/>
          <a:ext cx="9245600" cy="53340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94016"/>
                <a:gridCol w="1883364"/>
                <a:gridCol w="1447541"/>
                <a:gridCol w="1120679"/>
              </a:tblGrid>
              <a:tr h="531187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STATUS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SIGNALS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cell3D prstMaterial="dkEdge">
                      <a:bevel prst="riblet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prst="riblet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prst="riblet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8611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MACHINE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CYCLE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IO/M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 prst="riblet"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1800" b="1" baseline="-25000" dirty="0" smtClean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 prst="riblet"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1800" b="1" baseline="-250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 prst="riblet"/>
                      <a:lightRig rig="flood" dir="t"/>
                    </a:cell3D>
                    <a:solidFill>
                      <a:srgbClr val="FFC000"/>
                    </a:solidFill>
                  </a:tcPr>
                </a:tc>
              </a:tr>
              <a:tr h="53118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OPCODE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FETCH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</a:tr>
              <a:tr h="53118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MEMORY READ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</a:tr>
              <a:tr h="53118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MEMORY WRITE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</a:tr>
              <a:tr h="53118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I/O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READ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</a:tr>
              <a:tr h="53118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I/O WRITE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</a:tr>
              <a:tr h="92957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INTERRUPT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ACKNOWLEGE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</a:tr>
              <a:tr h="53118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BUS IDEAL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cell3D prstMaterial="dkEdge">
                      <a:bevel prst="riblet"/>
                      <a:lightRig rig="flood" dir="t"/>
                    </a:cell3D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CCA13B-BC0D-4F9D-82FC-8CAAF3BC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Syllabus: Unit-1 Introduction to 8085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63" y="1558344"/>
            <a:ext cx="11641964" cy="316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2499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Timing diagram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993366"/>
                </a:solidFill>
                <a:latin typeface="+mj-lt"/>
                <a:cs typeface="Arial" charset="0"/>
              </a:rPr>
              <a:t>Timing Diagram is a graphical representation. </a:t>
            </a:r>
          </a:p>
          <a:p>
            <a:r>
              <a:rPr lang="en-US" sz="3200" b="1" dirty="0" smtClean="0">
                <a:solidFill>
                  <a:srgbClr val="993366"/>
                </a:solidFill>
                <a:latin typeface="+mj-lt"/>
                <a:cs typeface="Arial" charset="0"/>
              </a:rPr>
              <a:t>It represents the execution time taken  by each instruction in a graphical format. </a:t>
            </a:r>
          </a:p>
          <a:p>
            <a:r>
              <a:rPr lang="en-US" sz="3200" b="1" dirty="0" smtClean="0">
                <a:solidFill>
                  <a:srgbClr val="993366"/>
                </a:solidFill>
                <a:latin typeface="+mj-lt"/>
                <a:cs typeface="Arial" charset="0"/>
              </a:rPr>
              <a:t>The execution time is represented in T-states.</a:t>
            </a:r>
          </a:p>
          <a:p>
            <a:r>
              <a:rPr lang="en-US" sz="3200" b="1" dirty="0" smtClean="0">
                <a:solidFill>
                  <a:srgbClr val="993366"/>
                </a:solidFill>
                <a:latin typeface="+mj-lt"/>
                <a:cs typeface="Arial" charset="0"/>
              </a:rPr>
              <a:t>Representation of instruction </a:t>
            </a:r>
            <a:r>
              <a:rPr lang="en-US" sz="3200" b="1" dirty="0" err="1" smtClean="0">
                <a:solidFill>
                  <a:srgbClr val="993366"/>
                </a:solidFill>
                <a:latin typeface="+mj-lt"/>
                <a:cs typeface="Arial" charset="0"/>
              </a:rPr>
              <a:t>cycle,machine</a:t>
            </a:r>
            <a:r>
              <a:rPr lang="en-US" sz="3200" b="1" dirty="0" smtClean="0">
                <a:solidFill>
                  <a:srgbClr val="993366"/>
                </a:solidFill>
                <a:latin typeface="+mj-lt"/>
                <a:cs typeface="Arial" charset="0"/>
              </a:rPr>
              <a:t> cycle and T state.</a:t>
            </a:r>
          </a:p>
          <a:p>
            <a:pPr eaLnBrk="0" hangingPunct="0">
              <a:buNone/>
            </a:pPr>
            <a:r>
              <a:rPr lang="en-US" sz="2800" b="1" dirty="0" smtClean="0">
                <a:solidFill>
                  <a:srgbClr val="993366"/>
                </a:solidFill>
                <a:latin typeface="+mj-lt"/>
                <a:cs typeface="Arial" charset="0"/>
              </a:rPr>
              <a:t/>
            </a:r>
            <a:br>
              <a:rPr lang="en-US" sz="2800" b="1" dirty="0" smtClean="0">
                <a:solidFill>
                  <a:srgbClr val="993366"/>
                </a:solidFill>
                <a:latin typeface="+mj-lt"/>
                <a:cs typeface="Arial" charset="0"/>
              </a:rPr>
            </a:br>
            <a:endParaRPr lang="en-US" sz="2800" dirty="0" smtClean="0">
              <a:latin typeface="+mj-lt"/>
              <a:cs typeface="Arial" charset="0"/>
            </a:endParaRPr>
          </a:p>
          <a:p>
            <a:endParaRPr lang="en-US" sz="2800" dirty="0" smtClean="0">
              <a:latin typeface="+mj-lt"/>
              <a:cs typeface="Arial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1. OPCODE FETCH OPERATION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7380" y="827230"/>
            <a:ext cx="11984620" cy="561648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3200" dirty="0" smtClean="0">
                <a:latin typeface="+mj-lt"/>
                <a:cs typeface="Calibri" pitchFamily="34" charset="0"/>
              </a:rPr>
              <a:t>The first operation in any instruction is </a:t>
            </a:r>
            <a:r>
              <a:rPr lang="en-US" sz="3200" b="1" dirty="0" err="1" smtClean="0">
                <a:latin typeface="+mj-lt"/>
                <a:cs typeface="Calibri" pitchFamily="34" charset="0"/>
              </a:rPr>
              <a:t>opcode</a:t>
            </a:r>
            <a:r>
              <a:rPr lang="en-US" sz="3200" b="1" dirty="0" smtClean="0">
                <a:latin typeface="+mj-lt"/>
                <a:cs typeface="Calibri" pitchFamily="34" charset="0"/>
              </a:rPr>
              <a:t> fetch. 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 smtClean="0">
                <a:latin typeface="+mj-lt"/>
                <a:cs typeface="Calibri" pitchFamily="34" charset="0"/>
              </a:rPr>
              <a:t> The microprocessor needs to get(fetch) this 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cs typeface="Calibri" pitchFamily="34" charset="0"/>
              </a:rPr>
              <a:t>machine code </a:t>
            </a:r>
            <a:r>
              <a:rPr lang="en-US" sz="3200" dirty="0" smtClean="0">
                <a:latin typeface="+mj-lt"/>
                <a:cs typeface="Calibri" pitchFamily="34" charset="0"/>
              </a:rPr>
              <a:t>from memory  where it is stored before the microprocessor can begin to execute the instruction.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 smtClean="0">
                <a:latin typeface="+mj-lt"/>
                <a:cs typeface="Calibri" pitchFamily="34" charset="0"/>
              </a:rPr>
              <a:t> It contains 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cs typeface="Calibri" pitchFamily="34" charset="0"/>
              </a:rPr>
              <a:t>4 to 6 T-states</a:t>
            </a:r>
            <a:r>
              <a:rPr lang="en-US" sz="3200" dirty="0" smtClean="0">
                <a:latin typeface="+mj-lt"/>
                <a:cs typeface="Calibri" pitchFamily="34" charset="0"/>
              </a:rPr>
              <a:t>.</a:t>
            </a:r>
          </a:p>
          <a:p>
            <a:pPr algn="l">
              <a:buFont typeface="Wingdings" pitchFamily="2" charset="2"/>
              <a:buChar char="v"/>
            </a:pPr>
            <a:r>
              <a:rPr lang="en-US" sz="3200" dirty="0" smtClean="0">
                <a:latin typeface="+mj-lt"/>
                <a:cs typeface="Calibri" pitchFamily="34" charset="0"/>
              </a:rPr>
              <a:t>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 </a:t>
            </a:r>
            <a:r>
              <a:rPr lang="en-US" sz="2800" dirty="0" smtClean="0">
                <a:latin typeface="+mj-lt"/>
                <a:cs typeface="Calibri" pitchFamily="34" charset="0"/>
              </a:rPr>
              <a:t>In </a:t>
            </a:r>
            <a:r>
              <a:rPr lang="en-US" sz="2800" dirty="0" err="1" smtClean="0">
                <a:latin typeface="+mj-lt"/>
                <a:cs typeface="Calibri" pitchFamily="34" charset="0"/>
              </a:rPr>
              <a:t>Opcode</a:t>
            </a:r>
            <a:r>
              <a:rPr lang="en-US" sz="2800" dirty="0" smtClean="0">
                <a:latin typeface="+mj-lt"/>
                <a:cs typeface="Calibri" pitchFamily="34" charset="0"/>
              </a:rPr>
              <a:t> Fetch - </a:t>
            </a:r>
            <a:r>
              <a:rPr lang="en-US" sz="2800" b="1" dirty="0" smtClean="0">
                <a:solidFill>
                  <a:srgbClr val="00B0F0"/>
                </a:solidFill>
                <a:latin typeface="+mj-lt"/>
                <a:cs typeface="Calibri" pitchFamily="34" charset="0"/>
              </a:rPr>
              <a:t>first three states T</a:t>
            </a:r>
            <a:r>
              <a:rPr lang="en-US" sz="2800" b="1" baseline="-25000" dirty="0" smtClean="0">
                <a:solidFill>
                  <a:srgbClr val="00B0F0"/>
                </a:solidFill>
                <a:latin typeface="+mj-lt"/>
                <a:cs typeface="Calibri" pitchFamily="34" charset="0"/>
              </a:rPr>
              <a:t>1</a:t>
            </a:r>
            <a:r>
              <a:rPr lang="en-US" sz="2800" b="1" dirty="0" smtClean="0">
                <a:solidFill>
                  <a:srgbClr val="00B0F0"/>
                </a:solidFill>
                <a:latin typeface="+mj-lt"/>
                <a:cs typeface="Calibri" pitchFamily="34" charset="0"/>
              </a:rPr>
              <a:t> – T</a:t>
            </a:r>
            <a:r>
              <a:rPr lang="en-US" sz="2800" b="1" baseline="-25000" dirty="0" smtClean="0">
                <a:solidFill>
                  <a:srgbClr val="00B0F0"/>
                </a:solidFill>
                <a:latin typeface="+mj-lt"/>
                <a:cs typeface="Calibri" pitchFamily="34" charset="0"/>
              </a:rPr>
              <a:t>3</a:t>
            </a:r>
            <a:r>
              <a:rPr lang="en-US" sz="2800" b="1" dirty="0" smtClean="0">
                <a:solidFill>
                  <a:srgbClr val="00B0F0"/>
                </a:solidFill>
                <a:latin typeface="+mj-lt"/>
                <a:cs typeface="Calibri" pitchFamily="34" charset="0"/>
              </a:rPr>
              <a:t> </a:t>
            </a:r>
            <a:r>
              <a:rPr lang="en-US" sz="2800" dirty="0" smtClean="0">
                <a:latin typeface="+mj-lt"/>
                <a:cs typeface="Calibri" pitchFamily="34" charset="0"/>
              </a:rPr>
              <a:t>used to  </a:t>
            </a:r>
            <a:r>
              <a:rPr lang="en-US" sz="2800" b="1" dirty="0" smtClean="0">
                <a:solidFill>
                  <a:srgbClr val="002060"/>
                </a:solidFill>
                <a:latin typeface="+mj-lt"/>
                <a:cs typeface="Calibri" pitchFamily="34" charset="0"/>
              </a:rPr>
              <a:t>fetch code </a:t>
            </a:r>
            <a:r>
              <a:rPr lang="en-US" sz="2800" dirty="0" smtClean="0">
                <a:latin typeface="+mj-lt"/>
                <a:cs typeface="Calibri" pitchFamily="34" charset="0"/>
              </a:rPr>
              <a:t>and </a:t>
            </a:r>
            <a:r>
              <a:rPr lang="en-US" sz="2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fourth state T</a:t>
            </a:r>
            <a:r>
              <a:rPr lang="en-US" sz="2800" baseline="-25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4</a:t>
            </a:r>
            <a:r>
              <a:rPr lang="en-US" sz="2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used to </a:t>
            </a:r>
            <a:r>
              <a:rPr lang="en-US" sz="2800" b="1" dirty="0" smtClean="0">
                <a:solidFill>
                  <a:srgbClr val="002060"/>
                </a:solidFill>
                <a:latin typeface="+mj-lt"/>
                <a:cs typeface="Calibri" pitchFamily="34" charset="0"/>
              </a:rPr>
              <a:t>decode and  </a:t>
            </a:r>
            <a:r>
              <a:rPr lang="en-US" sz="2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execute </a:t>
            </a:r>
            <a:r>
              <a:rPr lang="en-US" sz="2800" dirty="0" err="1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opcode</a:t>
            </a:r>
            <a:r>
              <a:rPr lang="en-US" sz="2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endParaRPr lang="en-US" sz="3200" dirty="0" smtClean="0"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mtClean="0"/>
              <a:t>Rules for timing diagram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7380" y="827230"/>
            <a:ext cx="11984620" cy="561648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endParaRPr lang="en-US" sz="3200" dirty="0" smtClean="0">
              <a:latin typeface="+mj-lt"/>
              <a:cs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38200"/>
            <a:ext cx="1046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" y="1371600"/>
            <a:ext cx="985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400" y="1981200"/>
            <a:ext cx="589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9774" y="3227561"/>
            <a:ext cx="9042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8000" y="2438400"/>
            <a:ext cx="629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8000" y="45720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VISHAL\Downloads\ppt-background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473200" y="228600"/>
            <a:ext cx="10718800" cy="647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62400" y="228600"/>
            <a:ext cx="0" cy="6400800"/>
          </a:xfrm>
          <a:prstGeom prst="line">
            <a:avLst/>
          </a:prstGeom>
          <a:ln w="12700" cmpd="sng">
            <a:solidFill>
              <a:schemeClr val="tx1"/>
            </a:solidFill>
            <a:headEnd w="med" len="lg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00800" y="228600"/>
            <a:ext cx="0" cy="6477000"/>
          </a:xfrm>
          <a:prstGeom prst="line">
            <a:avLst/>
          </a:prstGeom>
          <a:ln w="12700" cmpd="sng">
            <a:solidFill>
              <a:schemeClr val="tx1"/>
            </a:solidFill>
            <a:headEnd w="med" len="lg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788400" y="304800"/>
            <a:ext cx="2117" cy="6477000"/>
          </a:xfrm>
          <a:prstGeom prst="line">
            <a:avLst/>
          </a:prstGeom>
          <a:ln w="12700" cmpd="sng">
            <a:solidFill>
              <a:schemeClr val="tx1"/>
            </a:solidFill>
            <a:headEnd w="med" len="lg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73200" y="609600"/>
            <a:ext cx="10718800" cy="0"/>
          </a:xfrm>
          <a:prstGeom prst="line">
            <a:avLst/>
          </a:prstGeom>
          <a:ln w="12700" cmpd="sng">
            <a:solidFill>
              <a:schemeClr val="tx1"/>
            </a:solidFill>
            <a:headEnd w="med" len="lg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1206500" y="1257300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2324100" y="1257300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778000" y="1827212"/>
            <a:ext cx="8128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895600" y="990600"/>
            <a:ext cx="10160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6200000" flipH="1">
            <a:off x="3644900" y="1257301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4762500" y="1257301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16400" y="1827213"/>
            <a:ext cx="8128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334000" y="990601"/>
            <a:ext cx="10160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6083300" y="1257300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7200900" y="1257300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654800" y="1827212"/>
            <a:ext cx="8128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772400" y="990600"/>
            <a:ext cx="10160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8521700" y="1257300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9639300" y="1257300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093200" y="1827212"/>
            <a:ext cx="8128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0210800" y="990600"/>
            <a:ext cx="10160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16200000" flipH="1">
            <a:off x="10960100" y="1257300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1417300" y="1257300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1531600" y="1827212"/>
            <a:ext cx="1524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1887200" y="990600"/>
            <a:ext cx="3048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1226800" y="304800"/>
            <a:ext cx="2117" cy="6477000"/>
          </a:xfrm>
          <a:prstGeom prst="line">
            <a:avLst/>
          </a:prstGeom>
          <a:ln w="12700" cmpd="sng">
            <a:solidFill>
              <a:schemeClr val="tx1"/>
            </a:solidFill>
            <a:headEnd w="med" len="lg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73200" y="2360612"/>
            <a:ext cx="3048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473200" y="2895600"/>
            <a:ext cx="3048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 flipH="1">
            <a:off x="1663701" y="2476499"/>
            <a:ext cx="533401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1663700" y="2476500"/>
            <a:ext cx="5334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082800" y="2362200"/>
            <a:ext cx="6807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82800" y="2894012"/>
            <a:ext cx="6807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8775700" y="2476500"/>
            <a:ext cx="5334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16200000" flipH="1">
            <a:off x="8775701" y="2476501"/>
            <a:ext cx="533401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9194800" y="2362200"/>
            <a:ext cx="21336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9194800" y="2894012"/>
            <a:ext cx="21336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16200000" flipH="1">
            <a:off x="11214100" y="2476499"/>
            <a:ext cx="533401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>
            <a:off x="11214100" y="2476500"/>
            <a:ext cx="5334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1633200" y="25908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11938000" y="25908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473200" y="32766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1473200" y="38100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6200000" flipH="1">
            <a:off x="1562099" y="3392487"/>
            <a:ext cx="533402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1562100" y="3392488"/>
            <a:ext cx="5334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1981200" y="3276600"/>
            <a:ext cx="21336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81200" y="3810000"/>
            <a:ext cx="21336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064000" y="3556000"/>
            <a:ext cx="304800" cy="2032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16200000" flipH="1">
            <a:off x="4064000" y="3327400"/>
            <a:ext cx="304800" cy="2032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16200000" flipH="1">
            <a:off x="5117307" y="3594894"/>
            <a:ext cx="230189" cy="203201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>
            <a:off x="5080796" y="3328194"/>
            <a:ext cx="303210" cy="2032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5334000" y="3276601"/>
            <a:ext cx="2235200" cy="1589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5334000" y="3810001"/>
            <a:ext cx="2235200" cy="1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>
            <a:off x="7518400" y="3556001"/>
            <a:ext cx="304800" cy="2032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rot="16200000" flipH="1">
            <a:off x="7518400" y="3327401"/>
            <a:ext cx="304800" cy="2032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184400" y="152400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</a:t>
            </a:r>
            <a:r>
              <a:rPr lang="en-US" sz="2800" baseline="-25000" dirty="0" smtClean="0">
                <a:solidFill>
                  <a:schemeClr val="bg1"/>
                </a:solidFill>
              </a:rPr>
              <a:t>1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061200" y="162580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</a:t>
            </a:r>
            <a:r>
              <a:rPr lang="en-US" sz="2800" baseline="-25000" dirty="0" smtClean="0">
                <a:solidFill>
                  <a:schemeClr val="bg1"/>
                </a:solidFill>
              </a:rPr>
              <a:t>3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26000" y="162580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</a:t>
            </a:r>
            <a:r>
              <a:rPr lang="en-US" sz="2800" baseline="-25000" dirty="0" smtClean="0">
                <a:solidFill>
                  <a:schemeClr val="bg1"/>
                </a:solidFill>
              </a:rPr>
              <a:t>2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601200" y="162580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</a:t>
            </a:r>
            <a:r>
              <a:rPr lang="en-US" sz="2800" baseline="-25000" dirty="0" smtClean="0">
                <a:solidFill>
                  <a:schemeClr val="bg1"/>
                </a:solidFill>
              </a:rPr>
              <a:t>4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77724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0772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83820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6868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9916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622800" y="3579812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927600" y="3579812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92964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96012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99060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02108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5156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108204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1125200" y="35052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rot="5400000">
            <a:off x="1206500" y="4229100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778000" y="3960812"/>
            <a:ext cx="11176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16200000" flipH="1">
            <a:off x="2628900" y="4229100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00400" y="4799012"/>
            <a:ext cx="80264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1473200" y="5102224"/>
            <a:ext cx="3048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1473200" y="5637212"/>
            <a:ext cx="3048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16200000" flipH="1">
            <a:off x="1663701" y="5218111"/>
            <a:ext cx="533401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>
            <a:off x="1663700" y="5218112"/>
            <a:ext cx="5334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082800" y="5103812"/>
            <a:ext cx="92456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2082800" y="5635624"/>
            <a:ext cx="9245600" cy="3176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rot="5400000">
            <a:off x="11214099" y="5218112"/>
            <a:ext cx="5334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rot="16200000" flipH="1">
            <a:off x="11214100" y="5218113"/>
            <a:ext cx="533401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1473200" y="5789612"/>
            <a:ext cx="33528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6200000" flipH="1">
            <a:off x="4559299" y="6057900"/>
            <a:ext cx="838200" cy="3048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670800" y="5867400"/>
            <a:ext cx="304800" cy="76200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7874000" y="5867400"/>
            <a:ext cx="33528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130800" y="6629400"/>
            <a:ext cx="2641600" cy="0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-101600" y="381000"/>
            <a:ext cx="553998" cy="6248400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MACHINE CYCLE (OPCODE FETCH)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3810000" y="2480846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HIGH-ORDER</a:t>
            </a:r>
            <a:r>
              <a:rPr lang="en-US" sz="1600" b="1" dirty="0" smtClean="0">
                <a:solidFill>
                  <a:srgbClr val="0070C0"/>
                </a:solidFill>
              </a:rPr>
              <a:t> MEMROY ADDRESS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9093200" y="251162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UNSPECIFIED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828800" y="3429001"/>
            <a:ext cx="538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      LOW-ORDER                                    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60400" y="3886201"/>
            <a:ext cx="538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                         MEMROY ADDRESS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334000" y="33644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OPCODE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387600" y="5181600"/>
            <a:ext cx="909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STATUS  IO/M = 0, S</a:t>
            </a:r>
            <a:r>
              <a:rPr lang="en-US" sz="2000" b="1" baseline="-25000" dirty="0" smtClean="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 = 1, S</a:t>
            </a:r>
            <a:r>
              <a:rPr lang="en-US" sz="2000" b="1" baseline="-25000" dirty="0" smtClean="0">
                <a:solidFill>
                  <a:schemeClr val="accent6">
                    <a:lumMod val="50000"/>
                  </a:schemeClr>
                </a:solidFill>
              </a:rPr>
              <a:t>0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= 1     </a:t>
            </a:r>
            <a:r>
              <a:rPr lang="en-US" sz="2000" b="1" dirty="0" smtClean="0">
                <a:solidFill>
                  <a:srgbClr val="00B050"/>
                </a:solidFill>
              </a:rPr>
              <a:t>OPCODE FETCH</a:t>
            </a:r>
            <a:endParaRPr lang="en-US" sz="2000" b="1" dirty="0">
              <a:solidFill>
                <a:srgbClr val="00B050"/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4521200" y="5181600"/>
            <a:ext cx="203200" cy="0"/>
          </a:xfrm>
          <a:prstGeom prst="line">
            <a:avLst/>
          </a:prstGeom>
          <a:ln w="38100" cmpd="sng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urved Connector 124"/>
          <p:cNvCxnSpPr/>
          <p:nvPr/>
        </p:nvCxnSpPr>
        <p:spPr>
          <a:xfrm rot="5400000" flipH="1" flipV="1">
            <a:off x="3860800" y="5080000"/>
            <a:ext cx="2743200" cy="203200"/>
          </a:xfrm>
          <a:prstGeom prst="curvedConnector3">
            <a:avLst>
              <a:gd name="adj1" fmla="val 63433"/>
            </a:avLst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urved Connector 133"/>
          <p:cNvCxnSpPr/>
          <p:nvPr/>
        </p:nvCxnSpPr>
        <p:spPr>
          <a:xfrm rot="16200000" flipV="1">
            <a:off x="6248400" y="5130800"/>
            <a:ext cx="2743200" cy="101600"/>
          </a:xfrm>
          <a:prstGeom prst="curvedConnector3">
            <a:avLst>
              <a:gd name="adj1" fmla="val 50000"/>
            </a:avLst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677007" y="1120951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CLK</a:t>
            </a:r>
            <a:endParaRPr lang="en-US" sz="2400" b="1" dirty="0"/>
          </a:p>
        </p:txBody>
      </p:sp>
      <p:sp>
        <p:nvSpPr>
          <p:cNvPr id="145" name="TextBox 144"/>
          <p:cNvSpPr txBox="1"/>
          <p:nvPr/>
        </p:nvSpPr>
        <p:spPr>
          <a:xfrm>
            <a:off x="508000" y="2209800"/>
            <a:ext cx="111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A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15 </a:t>
            </a:r>
            <a:r>
              <a:rPr lang="en-US" sz="2000" b="1" dirty="0" smtClean="0">
                <a:solidFill>
                  <a:srgbClr val="C00000"/>
                </a:solidFill>
              </a:rPr>
              <a:t>– A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8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06400" y="3124200"/>
            <a:ext cx="111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AD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7 </a:t>
            </a:r>
            <a:r>
              <a:rPr lang="en-US" sz="2000" b="1" dirty="0" smtClean="0">
                <a:solidFill>
                  <a:srgbClr val="C00000"/>
                </a:solidFill>
              </a:rPr>
              <a:t>– AD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0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08000" y="4245114"/>
            <a:ext cx="111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ALE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06400" y="5007114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IO/M S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1 ,</a:t>
            </a:r>
            <a:r>
              <a:rPr lang="en-US" sz="2000" b="1" dirty="0" smtClean="0">
                <a:solidFill>
                  <a:srgbClr val="C00000"/>
                </a:solidFill>
              </a:rPr>
              <a:t> S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0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>
            <a:off x="1016000" y="5029200"/>
            <a:ext cx="20320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711200" y="5924490"/>
            <a:ext cx="111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RD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54" name="Straight Connector 153"/>
          <p:cNvCxnSpPr>
            <a:endCxn id="153" idx="0"/>
          </p:cNvCxnSpPr>
          <p:nvPr/>
        </p:nvCxnSpPr>
        <p:spPr>
          <a:xfrm flipV="1">
            <a:off x="914400" y="5924490"/>
            <a:ext cx="355600" cy="1911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368800" y="3581400"/>
            <a:ext cx="203200" cy="1588"/>
          </a:xfrm>
          <a:prstGeom prst="line">
            <a:avLst/>
          </a:prstGeom>
          <a:ln w="38100">
            <a:solidFill>
              <a:srgbClr val="C000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hlinkClick r:id="rId3" action="ppaction://hlinksldjump"/>
          </p:cNvPr>
          <p:cNvSpPr/>
          <p:nvPr/>
        </p:nvSpPr>
        <p:spPr>
          <a:xfrm>
            <a:off x="11379200" y="5943600"/>
            <a:ext cx="4064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lide Number Placeholder 1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2321169" y="240030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00H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723293" y="1925515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0000H LDA CO50H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203331" y="3326423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00H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430107" y="3326423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3AH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80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6" grpId="0"/>
      <p:bldP spid="74" grpId="0"/>
      <p:bldP spid="76" grpId="0"/>
      <p:bldP spid="77" grpId="0"/>
      <p:bldP spid="181" grpId="0"/>
      <p:bldP spid="183" grpId="0"/>
      <p:bldP spid="184" grpId="0"/>
      <p:bldP spid="187" grpId="0"/>
      <p:bldP spid="188" grpId="0"/>
      <p:bldP spid="114" grpId="0"/>
      <p:bldP spid="115" grpId="0"/>
      <p:bldP spid="144" grpId="0"/>
      <p:bldP spid="145" grpId="0"/>
      <p:bldP spid="146" grpId="0"/>
      <p:bldP spid="147" grpId="0"/>
      <p:bldP spid="149" grpId="0"/>
      <p:bldP spid="153" grpId="0"/>
      <p:bldP spid="116" grpId="0"/>
      <p:bldP spid="133" grpId="0"/>
      <p:bldP spid="135" grpId="0"/>
      <p:bldP spid="15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mtClean="0"/>
              <a:t>Timing Diagram of byte transfer from memory to MPU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7380" y="827230"/>
            <a:ext cx="11984620" cy="561648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endParaRPr lang="en-US" sz="3200" dirty="0" smtClean="0">
              <a:latin typeface="+mj-lt"/>
              <a:cs typeface="Calibri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63" y="959668"/>
            <a:ext cx="10988622" cy="55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mtClean="0"/>
              <a:t>Timing Diagram of byte transfer from memory to MPU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7380" y="827230"/>
            <a:ext cx="11824675" cy="5616485"/>
          </a:xfrm>
        </p:spPr>
        <p:txBody>
          <a:bodyPr/>
          <a:lstStyle/>
          <a:p>
            <a:pPr marL="457200" indent="-457200"/>
            <a:r>
              <a:rPr lang="en-US" sz="2800" dirty="0" smtClean="0">
                <a:latin typeface="+mj-lt"/>
                <a:cs typeface="Calibri" pitchFamily="34" charset="0"/>
              </a:rPr>
              <a:t>The </a:t>
            </a:r>
            <a:r>
              <a:rPr lang="en-US" sz="2800" b="1" dirty="0" err="1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Opcode</a:t>
            </a:r>
            <a:r>
              <a:rPr lang="en-US" sz="28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Fetch </a:t>
            </a:r>
            <a:r>
              <a:rPr lang="en-US" sz="2800" dirty="0" smtClean="0">
                <a:latin typeface="+mj-lt"/>
                <a:cs typeface="Calibri" pitchFamily="34" charset="0"/>
              </a:rPr>
              <a:t>Execute Sequence :</a:t>
            </a:r>
          </a:p>
          <a:p>
            <a:pPr marL="838200" lvl="1" indent="-381000">
              <a:buFontTx/>
              <a:buAutoNum type="arabicPeriod"/>
            </a:pPr>
            <a:r>
              <a:rPr lang="en-US" sz="2800" dirty="0" smtClean="0">
                <a:latin typeface="+mj-lt"/>
                <a:cs typeface="Calibri" pitchFamily="34" charset="0"/>
              </a:rPr>
              <a:t>The </a:t>
            </a:r>
            <a:r>
              <a:rPr lang="el-GR" sz="2800" dirty="0" smtClean="0">
                <a:latin typeface="+mj-lt"/>
                <a:cs typeface="Calibri" pitchFamily="34" charset="0"/>
              </a:rPr>
              <a:t>μ</a:t>
            </a:r>
            <a:r>
              <a:rPr lang="en-US" sz="2800" dirty="0" smtClean="0">
                <a:latin typeface="+mj-lt"/>
                <a:cs typeface="Calibri" pitchFamily="34" charset="0"/>
              </a:rPr>
              <a:t>p places </a:t>
            </a:r>
            <a:r>
              <a:rPr lang="en-US" sz="28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a 16 bit memory address </a:t>
            </a:r>
            <a:r>
              <a:rPr lang="en-US" sz="2800" b="1" dirty="0" smtClean="0">
                <a:solidFill>
                  <a:srgbClr val="00B050"/>
                </a:solidFill>
                <a:latin typeface="+mj-lt"/>
                <a:cs typeface="Calibri" pitchFamily="34" charset="0"/>
              </a:rPr>
              <a:t>from PC </a:t>
            </a:r>
            <a:r>
              <a:rPr lang="en-US" sz="2800" dirty="0" smtClean="0">
                <a:latin typeface="+mj-lt"/>
                <a:cs typeface="Calibri" pitchFamily="34" charset="0"/>
              </a:rPr>
              <a:t>(program counter) to address bus.  </a:t>
            </a:r>
          </a:p>
          <a:p>
            <a:pPr marL="1257300" lvl="2" indent="-342900">
              <a:buFontTx/>
              <a:buChar char="–"/>
            </a:pPr>
            <a:r>
              <a:rPr lang="en-US" sz="2800" dirty="0" smtClean="0">
                <a:latin typeface="+mj-lt"/>
                <a:cs typeface="Calibri" pitchFamily="34" charset="0"/>
              </a:rPr>
              <a:t>Figure :  </a:t>
            </a:r>
            <a:r>
              <a:rPr lang="en-US" sz="2800" b="1" dirty="0" smtClean="0">
                <a:solidFill>
                  <a:srgbClr val="00B050"/>
                </a:solidFill>
                <a:latin typeface="+mj-lt"/>
                <a:cs typeface="Calibri" pitchFamily="34" charset="0"/>
              </a:rPr>
              <a:t>at T1</a:t>
            </a:r>
          </a:p>
          <a:p>
            <a:pPr marL="1676400" lvl="3" indent="-304800">
              <a:buFontTx/>
              <a:buChar char="–"/>
            </a:pPr>
            <a:r>
              <a:rPr lang="en-US" sz="2800" dirty="0" smtClean="0">
                <a:latin typeface="+mj-lt"/>
                <a:cs typeface="Calibri" pitchFamily="34" charset="0"/>
              </a:rPr>
              <a:t>The high order address, </a:t>
            </a:r>
            <a:r>
              <a:rPr lang="en-US" sz="2800" b="1" dirty="0" smtClean="0">
                <a:solidFill>
                  <a:srgbClr val="00B050"/>
                </a:solidFill>
                <a:latin typeface="+mj-lt"/>
                <a:cs typeface="Calibri" pitchFamily="34" charset="0"/>
              </a:rPr>
              <a:t>20H</a:t>
            </a:r>
            <a:r>
              <a:rPr lang="en-US" sz="2800" dirty="0" smtClean="0">
                <a:latin typeface="+mj-lt"/>
                <a:cs typeface="Calibri" pitchFamily="34" charset="0"/>
              </a:rPr>
              <a:t>, is placed at </a:t>
            </a:r>
            <a:r>
              <a:rPr lang="en-US" sz="2800" b="1" dirty="0" smtClean="0">
                <a:latin typeface="+mj-lt"/>
                <a:cs typeface="Calibri" pitchFamily="34" charset="0"/>
              </a:rPr>
              <a:t>A15 – A8. </a:t>
            </a:r>
          </a:p>
          <a:p>
            <a:pPr marL="1676400" lvl="3" indent="-304800">
              <a:buFontTx/>
              <a:buChar char="–"/>
            </a:pPr>
            <a:r>
              <a:rPr lang="en-US" sz="2800" dirty="0" smtClean="0">
                <a:latin typeface="+mj-lt"/>
                <a:cs typeface="Calibri" pitchFamily="34" charset="0"/>
              </a:rPr>
              <a:t> the low order address, </a:t>
            </a:r>
            <a:r>
              <a:rPr lang="en-US" sz="2800" b="1" dirty="0" smtClean="0">
                <a:solidFill>
                  <a:srgbClr val="00B050"/>
                </a:solidFill>
                <a:latin typeface="+mj-lt"/>
                <a:cs typeface="Calibri" pitchFamily="34" charset="0"/>
              </a:rPr>
              <a:t>05H</a:t>
            </a:r>
            <a:r>
              <a:rPr lang="en-US" sz="2800" dirty="0" smtClean="0">
                <a:latin typeface="+mj-lt"/>
                <a:cs typeface="Calibri" pitchFamily="34" charset="0"/>
              </a:rPr>
              <a:t>, is placed at 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AD7 - AD0 and ALE is active high. </a:t>
            </a:r>
          </a:p>
          <a:p>
            <a:pPr marL="1676400" lvl="3" indent="-304800">
              <a:buFontTx/>
              <a:buChar char="–"/>
            </a:pPr>
            <a:r>
              <a:rPr lang="en-US" sz="2800" dirty="0" smtClean="0">
                <a:latin typeface="+mj-lt"/>
                <a:cs typeface="Calibri" pitchFamily="34" charset="0"/>
              </a:rPr>
              <a:t>Synchronously the 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IO/M’ is in active low </a:t>
            </a:r>
            <a:r>
              <a:rPr lang="en-US" sz="2800" dirty="0" smtClean="0">
                <a:latin typeface="+mj-lt"/>
                <a:cs typeface="Calibri" pitchFamily="34" charset="0"/>
              </a:rPr>
              <a:t>condition to show it is a memory operation.</a:t>
            </a:r>
          </a:p>
          <a:p>
            <a:pPr>
              <a:buFont typeface="Wingdings" pitchFamily="2" charset="2"/>
              <a:buChar char="v"/>
            </a:pPr>
            <a:endParaRPr lang="en-US" sz="3200" dirty="0" smtClean="0"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mtClean="0"/>
              <a:t>Timing Diagram of byte transfer from memory to MPU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7380" y="827230"/>
            <a:ext cx="11824675" cy="5616485"/>
          </a:xfrm>
        </p:spPr>
        <p:txBody>
          <a:bodyPr/>
          <a:lstStyle/>
          <a:p>
            <a:pPr marL="457200" indent="-457200"/>
            <a:r>
              <a:rPr lang="en-US" sz="2800" dirty="0" smtClean="0">
                <a:latin typeface="+mj-lt"/>
                <a:cs typeface="Calibri" pitchFamily="34" charset="0"/>
              </a:rPr>
              <a:t>The </a:t>
            </a:r>
            <a:r>
              <a:rPr lang="en-US" sz="2800" dirty="0" err="1" smtClean="0">
                <a:latin typeface="+mj-lt"/>
                <a:cs typeface="Calibri" pitchFamily="34" charset="0"/>
              </a:rPr>
              <a:t>Opcode</a:t>
            </a:r>
            <a:r>
              <a:rPr lang="en-US" sz="2800" dirty="0" smtClean="0">
                <a:latin typeface="+mj-lt"/>
                <a:cs typeface="Calibri" pitchFamily="34" charset="0"/>
              </a:rPr>
              <a:t> Fetch Execute Sequence :</a:t>
            </a:r>
          </a:p>
          <a:p>
            <a:pPr marL="971550" lvl="1" indent="-514350">
              <a:buFont typeface="+mj-lt"/>
              <a:buAutoNum type="arabicPeriod" startAt="2"/>
            </a:pPr>
            <a:r>
              <a:rPr lang="en-US" sz="28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At T2 the active low control signal, RD</a:t>
            </a:r>
            <a:r>
              <a:rPr lang="en-US" sz="2800" dirty="0" smtClean="0">
                <a:latin typeface="+mj-lt"/>
                <a:cs typeface="Calibri" pitchFamily="34" charset="0"/>
              </a:rPr>
              <a:t>, is activated so as to activate read operation; it is to indicate that the MPU is in fetch mode operation. </a:t>
            </a:r>
          </a:p>
          <a:p>
            <a:pPr marL="914400" lvl="1" indent="-457200">
              <a:buFontTx/>
              <a:buAutoNum type="arabicPeriod" startAt="3"/>
            </a:pPr>
            <a:r>
              <a:rPr lang="en-US" sz="2800" dirty="0" smtClean="0">
                <a:latin typeface="+mj-lt"/>
                <a:cs typeface="Calibri" pitchFamily="34" charset="0"/>
              </a:rPr>
              <a:t>T3: The active low RD signal enabled the byte instruction, 4FH, to be placed on AD7 – AD0 and transferred to the MPU.  While RD high, the data bus will be in high impedance mode.</a:t>
            </a:r>
          </a:p>
          <a:p>
            <a:pPr marL="914400" lvl="1" indent="-457200">
              <a:buFontTx/>
              <a:buAutoNum type="arabicPeriod" startAt="3"/>
            </a:pPr>
            <a:r>
              <a:rPr lang="en-US" sz="2800" b="1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T4: The machine code, 4FH, will then be decoded in instruction decoder.  </a:t>
            </a:r>
            <a:r>
              <a:rPr lang="en-US" sz="2800" dirty="0" smtClean="0">
                <a:latin typeface="+mj-lt"/>
                <a:cs typeface="Calibri" pitchFamily="34" charset="0"/>
              </a:rPr>
              <a:t>The content of accumulator (A) will then copied into C register at time state, T4</a:t>
            </a:r>
            <a:r>
              <a:rPr lang="en-US" sz="2800" dirty="0" smtClean="0">
                <a:latin typeface="+mj-lt"/>
                <a:cs typeface="Arial" charset="0"/>
              </a:rPr>
              <a:t>.</a:t>
            </a:r>
            <a:r>
              <a:rPr lang="en-US" sz="2800" dirty="0" smtClean="0">
                <a:latin typeface="+mj-lt"/>
                <a:cs typeface="Calibri" pitchFamily="34" charset="0"/>
              </a:rPr>
              <a:t> </a:t>
            </a:r>
          </a:p>
          <a:p>
            <a:pPr marL="838200" lvl="1" indent="-381000"/>
            <a:endParaRPr lang="en-US" sz="2800" dirty="0" smtClean="0"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mtClean="0"/>
              <a:t>2) Timing Diagram of Memory Read Machine Cycle of 8085: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7380" y="827230"/>
            <a:ext cx="11824675" cy="5616485"/>
          </a:xfrm>
        </p:spPr>
        <p:txBody>
          <a:bodyPr/>
          <a:lstStyle/>
          <a:p>
            <a:endParaRPr lang="en-GB" sz="32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3600" dirty="0" smtClean="0">
                <a:latin typeface="+mj-lt"/>
              </a:rPr>
              <a:t>The </a:t>
            </a:r>
            <a:r>
              <a:rPr lang="en-GB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memory read machine </a:t>
            </a:r>
            <a:r>
              <a:rPr lang="en-GB" sz="3600" dirty="0" smtClean="0">
                <a:latin typeface="+mj-lt"/>
              </a:rPr>
              <a:t>cycle is executed by the processor </a:t>
            </a:r>
            <a:r>
              <a:rPr lang="en-GB" sz="3600" b="1" dirty="0" smtClean="0">
                <a:solidFill>
                  <a:srgbClr val="0070C0"/>
                </a:solidFill>
                <a:latin typeface="+mj-lt"/>
              </a:rPr>
              <a:t>to read a data byte from memory. 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36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3600" dirty="0" smtClean="0">
                <a:latin typeface="+mj-lt"/>
              </a:rPr>
              <a:t>The processor takes </a:t>
            </a:r>
            <a:r>
              <a:rPr lang="en-GB" sz="3600" b="1" dirty="0" smtClean="0">
                <a:solidFill>
                  <a:srgbClr val="0070C0"/>
                </a:solidFill>
                <a:latin typeface="+mj-lt"/>
              </a:rPr>
              <a:t>3T states </a:t>
            </a:r>
            <a:r>
              <a:rPr lang="en-GB" sz="3600" dirty="0" smtClean="0">
                <a:latin typeface="+mj-lt"/>
              </a:rPr>
              <a:t>to execute this cycle. </a:t>
            </a:r>
          </a:p>
          <a:p>
            <a:pPr marL="838200" lvl="1" indent="-381000"/>
            <a:endParaRPr lang="en-US" sz="3600" dirty="0" smtClean="0"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mtClean="0"/>
              <a:t>2) Timing Diagram of Memory Read Machine Cycle of 8085: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7380" y="827230"/>
            <a:ext cx="11824675" cy="5616485"/>
          </a:xfrm>
        </p:spPr>
        <p:txBody>
          <a:bodyPr/>
          <a:lstStyle/>
          <a:p>
            <a:pPr marL="838200" lvl="1" indent="-381000"/>
            <a:endParaRPr lang="en-US" sz="3600" dirty="0" smtClean="0">
              <a:latin typeface="+mj-lt"/>
              <a:cs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2192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23446" y="2770360"/>
            <a:ext cx="63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3042" y="3411647"/>
            <a:ext cx="63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01061" y="3473512"/>
            <a:ext cx="790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50H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smtClean="0">
                <a:solidFill>
                  <a:schemeClr val="tx1"/>
                </a:solidFill>
                <a:cs typeface="Calibri" pitchFamily="34" charset="0"/>
              </a:rPr>
              <a:t>3) Timing Diagram of </a:t>
            </a:r>
            <a:r>
              <a:rPr lang="en-GB" sz="3600" dirty="0" smtClean="0">
                <a:solidFill>
                  <a:schemeClr val="tx1"/>
                </a:solidFill>
                <a:cs typeface="Calibri" pitchFamily="34" charset="0"/>
              </a:rPr>
              <a:t>Memory Write Machine Cycle of 8085: </a:t>
            </a:r>
            <a:endParaRPr sz="3600" baseline="-25000">
              <a:solidFill>
                <a:schemeClr val="tx1"/>
              </a:solidFill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7380" y="827230"/>
            <a:ext cx="11824675" cy="5616485"/>
          </a:xfrm>
        </p:spPr>
        <p:txBody>
          <a:bodyPr/>
          <a:lstStyle/>
          <a:p>
            <a:endParaRPr lang="en-GB" sz="3600" dirty="0" smtClean="0">
              <a:latin typeface="+mj-lt"/>
            </a:endParaRPr>
          </a:p>
          <a:p>
            <a:endParaRPr lang="en-GB" sz="3600" dirty="0" smtClean="0">
              <a:latin typeface="+mj-lt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GB" sz="3600" dirty="0" smtClean="0">
                <a:latin typeface="+mj-lt"/>
              </a:rPr>
              <a:t>The </a:t>
            </a:r>
            <a:r>
              <a:rPr lang="en-GB" sz="3600" b="1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memory write machine </a:t>
            </a:r>
            <a:r>
              <a:rPr lang="en-GB" sz="3600" dirty="0" smtClean="0">
                <a:latin typeface="+mj-lt"/>
              </a:rPr>
              <a:t>cycle is executed by the processor </a:t>
            </a:r>
            <a:r>
              <a:rPr lang="en-GB" sz="3600" b="1" dirty="0" smtClean="0">
                <a:solidFill>
                  <a:schemeClr val="accent3"/>
                </a:solidFill>
                <a:latin typeface="+mj-lt"/>
              </a:rPr>
              <a:t>to write a data byte in a memory location. 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3600" dirty="0" smtClean="0">
              <a:latin typeface="+mj-lt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GB" sz="3600" dirty="0" smtClean="0">
                <a:latin typeface="+mj-lt"/>
              </a:rPr>
              <a:t>The processor takes, </a:t>
            </a:r>
            <a:r>
              <a:rPr lang="en-GB" sz="3600" b="1" dirty="0" smtClean="0">
                <a:latin typeface="+mj-lt"/>
              </a:rPr>
              <a:t>3T states</a:t>
            </a:r>
            <a:r>
              <a:rPr lang="en-GB" sz="3600" dirty="0" smtClean="0">
                <a:latin typeface="+mj-lt"/>
              </a:rPr>
              <a:t>  for this machine cycle. </a:t>
            </a:r>
            <a:endParaRPr lang="en-GB" sz="36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Microprocessor Introduction and </a:t>
            </a:r>
            <a:r>
              <a:rPr lang="vi-VN" smtClean="0"/>
              <a:t>Definition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656764" cy="5616485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Microprocessor is a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Multipurpose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Programmable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Clock-driven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Register-based electronic device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Reads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binary instruction from a storage device (MEMORY)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Accepts binary as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input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Processes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data according to instruction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Provides Result as 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</a:p>
          <a:p>
            <a:pPr lvl="1">
              <a:buFont typeface="Wingdings" pitchFamily="2" charset="2"/>
              <a:buChar char="Ø"/>
            </a:pPr>
            <a:endParaRPr lang="en-US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GB" sz="2800" dirty="0">
                <a:latin typeface="Calibri" pitchFamily="34" charset="0"/>
              </a:rPr>
              <a:t>It is a silicon chip which includes  </a:t>
            </a:r>
            <a:r>
              <a:rPr lang="en-GB" sz="2800" b="1" dirty="0">
                <a:latin typeface="Calibri" pitchFamily="34" charset="0"/>
              </a:rPr>
              <a:t>ALU</a:t>
            </a:r>
            <a:r>
              <a:rPr lang="en-GB" sz="2800" dirty="0" smtClean="0">
                <a:latin typeface="Calibri" pitchFamily="34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 smtClean="0">
                <a:latin typeface="Calibri" pitchFamily="34" charset="0"/>
              </a:rPr>
              <a:t>    </a:t>
            </a:r>
            <a:r>
              <a:rPr lang="en-GB" sz="2800" b="1" dirty="0">
                <a:latin typeface="Calibri" pitchFamily="34" charset="0"/>
              </a:rPr>
              <a:t>register circuits </a:t>
            </a:r>
            <a:r>
              <a:rPr lang="en-GB" sz="2800" dirty="0">
                <a:latin typeface="Calibri" pitchFamily="34" charset="0"/>
              </a:rPr>
              <a:t>&amp; </a:t>
            </a:r>
            <a:r>
              <a:rPr lang="en-GB" sz="2800" b="1" dirty="0">
                <a:latin typeface="Calibri" pitchFamily="34" charset="0"/>
              </a:rPr>
              <a:t>control circuits</a:t>
            </a:r>
            <a:endParaRPr lang="en-US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endParaRPr lang="en-US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vi-VN" dirty="0"/>
          </a:p>
        </p:txBody>
      </p:sp>
      <p:sp>
        <p:nvSpPr>
          <p:cNvPr id="4" name="AutoShape 2" descr="Processor size - Intel Commun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AutoShape 4" descr="Processor size - Intel Communit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3080" name="Picture 8" descr="D:\MARWADI\FM\FM PPTs\giphy (1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28" y="3734853"/>
            <a:ext cx="4965119" cy="27928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139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smtClean="0">
                <a:solidFill>
                  <a:schemeClr val="tx1"/>
                </a:solidFill>
                <a:cs typeface="Calibri" pitchFamily="34" charset="0"/>
              </a:rPr>
              <a:t>3) Timing Diagram of </a:t>
            </a:r>
            <a:r>
              <a:rPr lang="en-GB" sz="3600" dirty="0" smtClean="0">
                <a:solidFill>
                  <a:schemeClr val="tx1"/>
                </a:solidFill>
                <a:cs typeface="Calibri" pitchFamily="34" charset="0"/>
              </a:rPr>
              <a:t>Memory Write Machine Cycle of 8085: </a:t>
            </a:r>
            <a:endParaRPr sz="3600" baseline="-25000">
              <a:solidFill>
                <a:schemeClr val="tx1"/>
              </a:solidFill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7380" y="827230"/>
            <a:ext cx="11824675" cy="5616485"/>
          </a:xfrm>
        </p:spPr>
        <p:txBody>
          <a:bodyPr/>
          <a:lstStyle/>
          <a:p>
            <a:endParaRPr lang="en-GB" sz="3600" dirty="0">
              <a:latin typeface="+mj-lt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592" y="897767"/>
            <a:ext cx="9997038" cy="557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77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0930" y="2305318"/>
            <a:ext cx="6434775" cy="186204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1500" b="1" smtClean="0"/>
              <a:t>Thank You</a:t>
            </a:r>
            <a:endParaRPr lang="vi-VN" sz="11500" b="1"/>
          </a:p>
        </p:txBody>
      </p:sp>
    </p:spTree>
    <p:extLst>
      <p:ext uri="{BB962C8B-B14F-4D97-AF65-F5344CB8AC3E}">
        <p14:creationId xmlns="" xmlns:p14="http://schemas.microsoft.com/office/powerpoint/2010/main" val="10116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Microcomputer and single chip </a:t>
            </a:r>
            <a:r>
              <a:rPr lang="vi-VN" smtClean="0"/>
              <a:t>microcomputer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Computer is made up of four components: (1)Memory (2) input (3)Output (4) CPU </a:t>
            </a:r>
          </a:p>
          <a:p>
            <a:r>
              <a:rPr lang="en-US" smtClean="0"/>
              <a:t>CPU (central processing unit) is consists of Arithmatic/ logic unit (ALU )and Control Unit (CU) as shown in Block Diagram (a).</a:t>
            </a:r>
          </a:p>
          <a:p>
            <a:r>
              <a:rPr lang="en-US" smtClean="0"/>
              <a:t>Earlier ALU and CU are saperate component but later it is possible to make Single chip CPU as shown in Block Diagram (b). Which is known as</a:t>
            </a:r>
            <a:r>
              <a:rPr lang="en-US" b="1" smtClean="0"/>
              <a:t> </a:t>
            </a:r>
            <a:r>
              <a:rPr lang="en-US" b="1" smtClean="0">
                <a:solidFill>
                  <a:srgbClr val="C00000"/>
                </a:solidFill>
              </a:rPr>
              <a:t>Microprocessor</a:t>
            </a:r>
            <a:r>
              <a:rPr lang="en-US" smtClean="0"/>
              <a:t>.</a:t>
            </a:r>
          </a:p>
          <a:p>
            <a:r>
              <a:rPr lang="en-US" smtClean="0"/>
              <a:t>A Computer with a microprocessor as its CPU is known an </a:t>
            </a:r>
            <a:r>
              <a:rPr lang="en-US" b="1" smtClean="0">
                <a:solidFill>
                  <a:srgbClr val="C00000"/>
                </a:solidFill>
              </a:rPr>
              <a:t>Microcomputer</a:t>
            </a:r>
            <a:r>
              <a:rPr lang="en-US" smtClean="0"/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24" y="3486742"/>
            <a:ext cx="4211393" cy="302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52" y="3262725"/>
            <a:ext cx="4292632" cy="3338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671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Microcomputer and single chip </a:t>
            </a:r>
            <a:r>
              <a:rPr lang="vi-VN" smtClean="0"/>
              <a:t>microcomputer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As Semiconductor Fabrication Technology advanced, It is possible to place Memory and I/O interfacing circuits on a Single chip which is known as </a:t>
            </a:r>
            <a:r>
              <a:rPr lang="en-US" b="1" smtClean="0">
                <a:solidFill>
                  <a:srgbClr val="C00000"/>
                </a:solidFill>
              </a:rPr>
              <a:t>Microcontroller</a:t>
            </a:r>
            <a:r>
              <a:rPr lang="en-US" smtClean="0"/>
              <a:t>.</a:t>
            </a:r>
          </a:p>
          <a:p>
            <a:r>
              <a:rPr lang="en-US" smtClean="0"/>
              <a:t>Microcontroller is a </a:t>
            </a:r>
            <a:r>
              <a:rPr lang="en-US" b="1">
                <a:solidFill>
                  <a:srgbClr val="C00000"/>
                </a:solidFill>
              </a:rPr>
              <a:t>S</a:t>
            </a:r>
            <a:r>
              <a:rPr lang="en-US" b="1" smtClean="0">
                <a:solidFill>
                  <a:srgbClr val="C00000"/>
                </a:solidFill>
              </a:rPr>
              <a:t>ingle chip microcomputer </a:t>
            </a:r>
            <a:r>
              <a:rPr lang="en-US" smtClean="0"/>
              <a:t> also includes additional devices such as an A/D converter, Serial I/O and Timers as shown in Block diagram (c). </a:t>
            </a:r>
            <a:endParaRPr lang="en-US" b="1" smtClean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963" y="2455372"/>
            <a:ext cx="346710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9166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8054</TotalTime>
  <Words>2536</Words>
  <Application>Microsoft Office PowerPoint</Application>
  <PresentationFormat>Custom</PresentationFormat>
  <Paragraphs>459</Paragraphs>
  <Slides>71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Roboto Condensed</vt:lpstr>
      <vt:lpstr>Times New Roman</vt:lpstr>
      <vt:lpstr>Wingdings 2</vt:lpstr>
      <vt:lpstr>Wingdings 3</vt:lpstr>
      <vt:lpstr>Calibri</vt:lpstr>
      <vt:lpstr>Wingdings</vt:lpstr>
      <vt:lpstr>Arial Rounded MT Bold</vt:lpstr>
      <vt:lpstr>Segoe UI Black</vt:lpstr>
      <vt:lpstr>Roboto Condensed Light</vt:lpstr>
      <vt:lpstr>Office Theme</vt:lpstr>
      <vt:lpstr>Equation</vt:lpstr>
      <vt:lpstr>Introduction to 8085</vt:lpstr>
      <vt:lpstr>Slide 2</vt:lpstr>
      <vt:lpstr>Objective of Course</vt:lpstr>
      <vt:lpstr>Course Outcomes</vt:lpstr>
      <vt:lpstr>Teaching and Examination Scheme</vt:lpstr>
      <vt:lpstr>Syllabus: Unit-1 Introduction to 8085 </vt:lpstr>
      <vt:lpstr>Microprocessor Introduction and Definition</vt:lpstr>
      <vt:lpstr>Microcomputer and single chip microcomputer</vt:lpstr>
      <vt:lpstr>Microcomputer and single chip microcomputer</vt:lpstr>
      <vt:lpstr>History of Microprocessor</vt:lpstr>
      <vt:lpstr>History of Microprocessor</vt:lpstr>
      <vt:lpstr>History of Microprocessor</vt:lpstr>
      <vt:lpstr>History of Microprocessor</vt:lpstr>
      <vt:lpstr>History of Microprocessor</vt:lpstr>
      <vt:lpstr>History of Microprocessor</vt:lpstr>
      <vt:lpstr>History of Microprocessor</vt:lpstr>
      <vt:lpstr>History of Microprocessor</vt:lpstr>
      <vt:lpstr>8-bit 8085 Microprocessor</vt:lpstr>
      <vt:lpstr>8-bit 8085 Microprocessor</vt:lpstr>
      <vt:lpstr>8-bit 8085 Microprocessor </vt:lpstr>
      <vt:lpstr>8085 Microprocessor Architecture</vt:lpstr>
      <vt:lpstr>8085 Microprocessor Architecture</vt:lpstr>
      <vt:lpstr>8085 Microprocessor Architecture</vt:lpstr>
      <vt:lpstr>8085 Microprocessor Architecture</vt:lpstr>
      <vt:lpstr>8085 Microprocessor Architecture</vt:lpstr>
      <vt:lpstr>8085 Microprocessor Architecture</vt:lpstr>
      <vt:lpstr>8085 Microprocessor Architecture</vt:lpstr>
      <vt:lpstr>8085 Microprocessor Architecture</vt:lpstr>
      <vt:lpstr>8085 Microprocessor Architecture</vt:lpstr>
      <vt:lpstr>8085  PIN DIAGRAM</vt:lpstr>
      <vt:lpstr>Slide 31</vt:lpstr>
      <vt:lpstr>8085  PIN DIAGRAM</vt:lpstr>
      <vt:lpstr>Slide 33</vt:lpstr>
      <vt:lpstr>8085 Microprocessor Pin Functions</vt:lpstr>
      <vt:lpstr>8085 Microprocessor Pin Functions</vt:lpstr>
      <vt:lpstr>8085 Microprocessor Pin Functions</vt:lpstr>
      <vt:lpstr>8085 Microprocessor Pin Functions</vt:lpstr>
      <vt:lpstr>System Bus(Data,Address and Control bus)</vt:lpstr>
      <vt:lpstr>Slide 39</vt:lpstr>
      <vt:lpstr>  System Bus(Data , Address and control bus)  </vt:lpstr>
      <vt:lpstr>  System Bus(Data , Address and control bus)  </vt:lpstr>
      <vt:lpstr>Slide 42</vt:lpstr>
      <vt:lpstr>DEMULTIPLEXING OF ADDRESS BUS &amp; DATA BUS</vt:lpstr>
      <vt:lpstr>Slide 44</vt:lpstr>
      <vt:lpstr>8085 Microprocessor Pin Functions</vt:lpstr>
      <vt:lpstr>8085 Microprocessor Pin Functions</vt:lpstr>
      <vt:lpstr>Slide 47</vt:lpstr>
      <vt:lpstr>Slide 48</vt:lpstr>
      <vt:lpstr>8085 Microprocessor Pin Functions</vt:lpstr>
      <vt:lpstr>8085 Microprocessor Pin Functions</vt:lpstr>
      <vt:lpstr>8085 Microprocessor Pin Functions</vt:lpstr>
      <vt:lpstr>8085 Microprocessor Pin Functions</vt:lpstr>
      <vt:lpstr>8085 Microprocessor Pin Functions</vt:lpstr>
      <vt:lpstr>Slide 54</vt:lpstr>
      <vt:lpstr>T- State</vt:lpstr>
      <vt:lpstr>Machine Cycle:</vt:lpstr>
      <vt:lpstr>Machine Cycle:</vt:lpstr>
      <vt:lpstr>Instruction Cycle</vt:lpstr>
      <vt:lpstr>Status Signals</vt:lpstr>
      <vt:lpstr>Timing diagram</vt:lpstr>
      <vt:lpstr>1. OPCODE FETCH OPERATION</vt:lpstr>
      <vt:lpstr>Rules for timing diagram</vt:lpstr>
      <vt:lpstr>Slide 63</vt:lpstr>
      <vt:lpstr>Timing Diagram of byte transfer from memory to MPU</vt:lpstr>
      <vt:lpstr>Timing Diagram of byte transfer from memory to MPU</vt:lpstr>
      <vt:lpstr>Timing Diagram of byte transfer from memory to MPU</vt:lpstr>
      <vt:lpstr>2) Timing Diagram of Memory Read Machine Cycle of 8085: </vt:lpstr>
      <vt:lpstr>2) Timing Diagram of Memory Read Machine Cycle of 8085: </vt:lpstr>
      <vt:lpstr>3) Timing Diagram of Memory Write Machine Cycle of 8085: </vt:lpstr>
      <vt:lpstr>3) Timing Diagram of Memory Write Machine Cycle of 8085: </vt:lpstr>
      <vt:lpstr>Slide 71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</cp:lastModifiedBy>
  <cp:revision>692</cp:revision>
  <dcterms:created xsi:type="dcterms:W3CDTF">2020-05-01T05:09:15Z</dcterms:created>
  <dcterms:modified xsi:type="dcterms:W3CDTF">2024-07-17T03:26:47Z</dcterms:modified>
</cp:coreProperties>
</file>